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Bisdak" panose="00000400000000000000" charset="0"/>
      <p:regular r:id="rId39"/>
    </p:embeddedFont>
    <p:embeddedFont>
      <p:font typeface="Brittany" panose="020B0604020202020204" charset="0"/>
      <p:regular r:id="rId40"/>
    </p:embeddedFont>
    <p:embeddedFont>
      <p:font typeface="Calibri" panose="020F0502020204030204" pitchFamily="34" charset="0"/>
      <p:regular r:id="rId41"/>
      <p:bold r:id="rId42"/>
      <p:italic r:id="rId43"/>
      <p:boldItalic r:id="rId44"/>
    </p:embeddedFont>
    <p:embeddedFont>
      <p:font typeface="Canva Sans" panose="020B0604020202020204" charset="0"/>
      <p:regular r:id="rId45"/>
    </p:embeddedFont>
    <p:embeddedFont>
      <p:font typeface="Canva Sans Bold" panose="020B0604020202020204" charset="0"/>
      <p:regular r:id="rId46"/>
    </p:embeddedFont>
    <p:embeddedFont>
      <p:font typeface="Janmeid" charset="0"/>
      <p:regular r:id="rId47"/>
    </p:embeddedFont>
    <p:embeddedFont>
      <p:font typeface="Montserrat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jpeg"/><Relationship Id="rId5" Type="http://schemas.openxmlformats.org/officeDocument/2006/relationships/image" Target="../media/image25.png"/><Relationship Id="rId10" Type="http://schemas.openxmlformats.org/officeDocument/2006/relationships/image" Target="../media/image4.svg"/><Relationship Id="rId4" Type="http://schemas.openxmlformats.org/officeDocument/2006/relationships/image" Target="../media/image26.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3.png"/><Relationship Id="rId12"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svg"/><Relationship Id="rId11" Type="http://schemas.openxmlformats.org/officeDocument/2006/relationships/image" Target="../media/image36.jpeg"/><Relationship Id="rId5" Type="http://schemas.openxmlformats.org/officeDocument/2006/relationships/image" Target="../media/image31.png"/><Relationship Id="rId10" Type="http://schemas.openxmlformats.org/officeDocument/2006/relationships/image" Target="../media/image35.svg"/><Relationship Id="rId4" Type="http://schemas.openxmlformats.org/officeDocument/2006/relationships/image" Target="../media/image30.jpe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svg"/><Relationship Id="rId4" Type="http://schemas.openxmlformats.org/officeDocument/2006/relationships/image" Target="../media/image41.sv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svg"/><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2.png"/><Relationship Id="rId4" Type="http://schemas.openxmlformats.org/officeDocument/2006/relationships/image" Target="../media/image51.jpeg"/></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2.png"/><Relationship Id="rId4" Type="http://schemas.openxmlformats.org/officeDocument/2006/relationships/image" Target="../media/image54.jpeg"/></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2.png"/><Relationship Id="rId4" Type="http://schemas.openxmlformats.org/officeDocument/2006/relationships/image" Target="../media/image56.jpeg"/></Relationships>
</file>

<file path=ppt/slides/_rels/slide1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9.png"/><Relationship Id="rId7"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7.png"/><Relationship Id="rId7" Type="http://schemas.openxmlformats.org/officeDocument/2006/relationships/image" Target="../media/image6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 Id="rId9" Type="http://schemas.openxmlformats.org/officeDocument/2006/relationships/image" Target="../media/image4.sv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png"/><Relationship Id="rId7" Type="http://schemas.openxmlformats.org/officeDocument/2006/relationships/image" Target="../media/image6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jpeg"/><Relationship Id="rId9" Type="http://schemas.openxmlformats.org/officeDocument/2006/relationships/image" Target="../media/image4.sv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7.png"/><Relationship Id="rId7" Type="http://schemas.openxmlformats.org/officeDocument/2006/relationships/image" Target="../media/image71.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2.png"/><Relationship Id="rId4" Type="http://schemas.openxmlformats.org/officeDocument/2006/relationships/image" Target="../media/image69.jpeg"/><Relationship Id="rId9"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4.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4.gif"/><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4.gif"/></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7.sv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0.png"/><Relationship Id="rId4" Type="http://schemas.openxmlformats.org/officeDocument/2006/relationships/image" Target="../media/image79.sv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7.svg"/></Relationships>
</file>

<file path=ppt/slides/_rels/slide29.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5.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0864" y="2641702"/>
            <a:ext cx="11261179" cy="5596652"/>
          </a:xfrm>
          <a:custGeom>
            <a:avLst/>
            <a:gdLst/>
            <a:ahLst/>
            <a:cxnLst/>
            <a:rect l="l" t="t" r="r" b="b"/>
            <a:pathLst>
              <a:path w="11261179" h="5596652">
                <a:moveTo>
                  <a:pt x="0" y="0"/>
                </a:moveTo>
                <a:lnTo>
                  <a:pt x="11261179" y="0"/>
                </a:lnTo>
                <a:lnTo>
                  <a:pt x="11261179" y="5596651"/>
                </a:lnTo>
                <a:lnTo>
                  <a:pt x="0" y="5596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7072843" y="9019966"/>
            <a:ext cx="1000501" cy="1044410"/>
            <a:chOff x="0" y="0"/>
            <a:chExt cx="1526832" cy="1593850"/>
          </a:xfrm>
        </p:grpSpPr>
        <p:sp>
          <p:nvSpPr>
            <p:cNvPr id="4" name="Freeform 4"/>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5" name="Freeform 5"/>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6" name="Freeform 6"/>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7" name="Freeform 7"/>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8" name="Freeform 8"/>
          <p:cNvSpPr/>
          <p:nvPr/>
        </p:nvSpPr>
        <p:spPr>
          <a:xfrm>
            <a:off x="871743" y="81549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871743" y="8253337"/>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912209" y="1064184"/>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4589812" y="3823630"/>
            <a:ext cx="9520761" cy="2833487"/>
          </a:xfrm>
          <a:prstGeom prst="rect">
            <a:avLst/>
          </a:prstGeom>
        </p:spPr>
        <p:txBody>
          <a:bodyPr lIns="0" tIns="0" rIns="0" bIns="0" rtlCol="0" anchor="t">
            <a:spAutoFit/>
          </a:bodyPr>
          <a:lstStyle/>
          <a:p>
            <a:pPr algn="l">
              <a:lnSpc>
                <a:spcPts val="15764"/>
              </a:lnSpc>
            </a:pPr>
            <a:r>
              <a:rPr lang="en-US" sz="15000">
                <a:solidFill>
                  <a:srgbClr val="000000"/>
                </a:solidFill>
                <a:latin typeface="Brittany"/>
              </a:rPr>
              <a:t>price prediction</a:t>
            </a:r>
          </a:p>
          <a:p>
            <a:pPr algn="l">
              <a:lnSpc>
                <a:spcPts val="14713"/>
              </a:lnSpc>
            </a:pPr>
            <a:r>
              <a:rPr lang="en-US" sz="13999">
                <a:solidFill>
                  <a:srgbClr val="000000"/>
                </a:solidFill>
                <a:latin typeface="Montserrat Bold"/>
              </a:rPr>
              <a:t>DIAMOND </a:t>
            </a:r>
          </a:p>
        </p:txBody>
      </p:sp>
      <p:sp>
        <p:nvSpPr>
          <p:cNvPr id="12" name="Freeform 12"/>
          <p:cNvSpPr/>
          <p:nvPr/>
        </p:nvSpPr>
        <p:spPr>
          <a:xfrm>
            <a:off x="8202788" y="3641874"/>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3925732" y="7945906"/>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0071022" y="621956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068943" y="2614827"/>
            <a:ext cx="10549223" cy="3495675"/>
          </a:xfrm>
          <a:custGeom>
            <a:avLst/>
            <a:gdLst/>
            <a:ahLst/>
            <a:cxnLst/>
            <a:rect l="l" t="t" r="r" b="b"/>
            <a:pathLst>
              <a:path w="10549223" h="3495675">
                <a:moveTo>
                  <a:pt x="0" y="0"/>
                </a:moveTo>
                <a:lnTo>
                  <a:pt x="10549224" y="0"/>
                </a:lnTo>
                <a:lnTo>
                  <a:pt x="10549224" y="3495675"/>
                </a:lnTo>
                <a:lnTo>
                  <a:pt x="0" y="3495675"/>
                </a:lnTo>
                <a:lnTo>
                  <a:pt x="0" y="0"/>
                </a:lnTo>
                <a:close/>
              </a:path>
            </a:pathLst>
          </a:custGeom>
          <a:blipFill>
            <a:blip r:embed="rId4"/>
            <a:stretch>
              <a:fillRect r="-2841"/>
            </a:stretch>
          </a:blipFill>
        </p:spPr>
      </p:sp>
      <p:sp>
        <p:nvSpPr>
          <p:cNvPr id="3" name="Freeform 3"/>
          <p:cNvSpPr/>
          <p:nvPr/>
        </p:nvSpPr>
        <p:spPr>
          <a:xfrm>
            <a:off x="210312" y="1362456"/>
            <a:ext cx="2938272" cy="938784"/>
          </a:xfrm>
          <a:custGeom>
            <a:avLst/>
            <a:gdLst/>
            <a:ahLst/>
            <a:cxnLst/>
            <a:rect l="l" t="t" r="r" b="b"/>
            <a:pathLst>
              <a:path w="2938272" h="938784">
                <a:moveTo>
                  <a:pt x="0" y="0"/>
                </a:moveTo>
                <a:lnTo>
                  <a:pt x="2938272" y="0"/>
                </a:lnTo>
                <a:lnTo>
                  <a:pt x="2938272" y="938784"/>
                </a:lnTo>
                <a:lnTo>
                  <a:pt x="0" y="938784"/>
                </a:lnTo>
                <a:lnTo>
                  <a:pt x="0" y="0"/>
                </a:lnTo>
                <a:close/>
              </a:path>
            </a:pathLst>
          </a:custGeom>
          <a:blipFill>
            <a:blip r:embed="rId5"/>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t="20251" b="20251"/>
          <a:stretch>
            <a:fillRect/>
          </a:stretch>
        </p:blipFill>
        <p:spPr>
          <a:xfrm>
            <a:off x="2828353" y="5551710"/>
            <a:ext cx="12631294" cy="4227384"/>
          </a:xfrm>
          <a:prstGeom prst="rect">
            <a:avLst/>
          </a:prstGeom>
        </p:spPr>
      </p:pic>
      <p:grpSp>
        <p:nvGrpSpPr>
          <p:cNvPr id="5" name="Group 5"/>
          <p:cNvGrpSpPr/>
          <p:nvPr/>
        </p:nvGrpSpPr>
        <p:grpSpPr>
          <a:xfrm>
            <a:off x="806675" y="1587857"/>
            <a:ext cx="2876664" cy="826703"/>
            <a:chOff x="0" y="0"/>
            <a:chExt cx="3835552" cy="1102271"/>
          </a:xfrm>
        </p:grpSpPr>
        <p:sp>
          <p:nvSpPr>
            <p:cNvPr id="6" name="Freeform 6"/>
            <p:cNvSpPr/>
            <p:nvPr/>
          </p:nvSpPr>
          <p:spPr>
            <a:xfrm>
              <a:off x="0" y="200457"/>
              <a:ext cx="3835552" cy="901814"/>
            </a:xfrm>
            <a:custGeom>
              <a:avLst/>
              <a:gdLst/>
              <a:ahLst/>
              <a:cxnLst/>
              <a:rect l="l" t="t" r="r" b="b"/>
              <a:pathLst>
                <a:path w="3835552" h="901814">
                  <a:moveTo>
                    <a:pt x="0" y="0"/>
                  </a:moveTo>
                  <a:lnTo>
                    <a:pt x="3835552" y="0"/>
                  </a:lnTo>
                  <a:lnTo>
                    <a:pt x="3835552" y="901814"/>
                  </a:lnTo>
                  <a:lnTo>
                    <a:pt x="0" y="9018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9444" y="-95250"/>
              <a:ext cx="3779672" cy="1145400"/>
            </a:xfrm>
            <a:prstGeom prst="rect">
              <a:avLst/>
            </a:prstGeom>
          </p:spPr>
          <p:txBody>
            <a:bodyPr lIns="0" tIns="0" rIns="0" bIns="0" rtlCol="0" anchor="t">
              <a:spAutoFit/>
            </a:bodyPr>
            <a:lstStyle/>
            <a:p>
              <a:pPr algn="l">
                <a:lnSpc>
                  <a:spcPts val="6999"/>
                </a:lnSpc>
              </a:pPr>
              <a:r>
                <a:rPr lang="en-US" sz="4999">
                  <a:solidFill>
                    <a:srgbClr val="FFFFFF"/>
                  </a:solidFill>
                  <a:latin typeface="Canva Sans Bold"/>
                </a:rPr>
                <a:t>2- Clarity</a:t>
              </a:r>
            </a:p>
          </p:txBody>
        </p:sp>
      </p:grpSp>
      <p:grpSp>
        <p:nvGrpSpPr>
          <p:cNvPr id="8" name="Group 8"/>
          <p:cNvGrpSpPr>
            <a:grpSpLocks noChangeAspect="1"/>
          </p:cNvGrpSpPr>
          <p:nvPr/>
        </p:nvGrpSpPr>
        <p:grpSpPr>
          <a:xfrm>
            <a:off x="16998470" y="8978935"/>
            <a:ext cx="951812" cy="993584"/>
            <a:chOff x="0" y="0"/>
            <a:chExt cx="1526832" cy="1593850"/>
          </a:xfrm>
        </p:grpSpPr>
        <p:sp>
          <p:nvSpPr>
            <p:cNvPr id="9" name="Freeform 9"/>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FFFFFF"/>
            </a:solidFill>
          </p:spPr>
        </p:sp>
        <p:sp>
          <p:nvSpPr>
            <p:cNvPr id="10" name="Freeform 10"/>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FFFFFF"/>
            </a:solidFill>
          </p:spPr>
        </p:sp>
        <p:sp>
          <p:nvSpPr>
            <p:cNvPr id="11" name="Freeform 11"/>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FFFFFF"/>
            </a:solidFill>
          </p:spPr>
        </p:sp>
        <p:sp>
          <p:nvSpPr>
            <p:cNvPr id="12" name="Freeform 12"/>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FFFFFF"/>
            </a:solidFill>
          </p:spPr>
        </p:sp>
      </p:grpSp>
      <p:sp>
        <p:nvSpPr>
          <p:cNvPr id="13" name="Freeform 13"/>
          <p:cNvSpPr/>
          <p:nvPr/>
        </p:nvSpPr>
        <p:spPr>
          <a:xfrm>
            <a:off x="14800728" y="61486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3840279" y="60074"/>
            <a:ext cx="10607443" cy="1368424"/>
          </a:xfrm>
          <a:prstGeom prst="rect">
            <a:avLst/>
          </a:prstGeom>
        </p:spPr>
        <p:txBody>
          <a:bodyPr lIns="0" tIns="0" rIns="0" bIns="0" rtlCol="0" anchor="t">
            <a:spAutoFit/>
          </a:bodyPr>
          <a:lstStyle/>
          <a:p>
            <a:pPr algn="l">
              <a:lnSpc>
                <a:spcPts val="11200"/>
              </a:lnSpc>
            </a:pPr>
            <a:r>
              <a:rPr lang="en-US" sz="8000">
                <a:solidFill>
                  <a:srgbClr val="FFFFFF"/>
                </a:solidFill>
                <a:latin typeface="Canva Sans Bold"/>
              </a:rPr>
              <a:t>Domain Knowledge</a:t>
            </a:r>
          </a:p>
        </p:txBody>
      </p:sp>
      <p:sp>
        <p:nvSpPr>
          <p:cNvPr id="15" name="TextBox 15"/>
          <p:cNvSpPr txBox="1"/>
          <p:nvPr/>
        </p:nvSpPr>
        <p:spPr>
          <a:xfrm>
            <a:off x="806675" y="2838262"/>
            <a:ext cx="6537324" cy="2551523"/>
          </a:xfrm>
          <a:prstGeom prst="rect">
            <a:avLst/>
          </a:prstGeom>
        </p:spPr>
        <p:txBody>
          <a:bodyPr lIns="0" tIns="0" rIns="0" bIns="0" rtlCol="0" anchor="t">
            <a:spAutoFit/>
          </a:bodyPr>
          <a:lstStyle/>
          <a:p>
            <a:pPr algn="l">
              <a:lnSpc>
                <a:spcPts val="3375"/>
              </a:lnSpc>
            </a:pPr>
            <a:r>
              <a:rPr lang="en-US" sz="2430">
                <a:solidFill>
                  <a:srgbClr val="FFFFFF"/>
                </a:solidFill>
                <a:latin typeface="Canva Sans"/>
              </a:rPr>
              <a:t>Diamond clarity is determined by the presence or absence of internal inclusions and external blemishes. Understanding the concept of diamond clarity is essential for comprehending the elements that influence both the quality and price of a diamond.</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420456" y="3259454"/>
            <a:ext cx="5838825" cy="5277128"/>
          </a:xfrm>
          <a:custGeom>
            <a:avLst/>
            <a:gdLst/>
            <a:ahLst/>
            <a:cxnLst/>
            <a:rect l="l" t="t" r="r" b="b"/>
            <a:pathLst>
              <a:path w="5838825" h="5277128">
                <a:moveTo>
                  <a:pt x="0" y="0"/>
                </a:moveTo>
                <a:lnTo>
                  <a:pt x="5838825" y="0"/>
                </a:lnTo>
                <a:lnTo>
                  <a:pt x="5838825" y="5277127"/>
                </a:lnTo>
                <a:lnTo>
                  <a:pt x="0" y="5277127"/>
                </a:lnTo>
                <a:lnTo>
                  <a:pt x="0" y="0"/>
                </a:lnTo>
                <a:close/>
              </a:path>
            </a:pathLst>
          </a:custGeom>
          <a:blipFill>
            <a:blip r:embed="rId4"/>
            <a:stretch>
              <a:fillRect t="-1799"/>
            </a:stretch>
          </a:blipFill>
        </p:spPr>
      </p:sp>
      <p:sp>
        <p:nvSpPr>
          <p:cNvPr id="3" name="Freeform 3"/>
          <p:cNvSpPr/>
          <p:nvPr/>
        </p:nvSpPr>
        <p:spPr>
          <a:xfrm>
            <a:off x="4582244" y="1766959"/>
            <a:ext cx="874557" cy="1035142"/>
          </a:xfrm>
          <a:custGeom>
            <a:avLst/>
            <a:gdLst/>
            <a:ahLst/>
            <a:cxnLst/>
            <a:rect l="l" t="t" r="r" b="b"/>
            <a:pathLst>
              <a:path w="874557" h="1035142">
                <a:moveTo>
                  <a:pt x="0" y="0"/>
                </a:moveTo>
                <a:lnTo>
                  <a:pt x="874557" y="0"/>
                </a:lnTo>
                <a:lnTo>
                  <a:pt x="874557" y="1035142"/>
                </a:lnTo>
                <a:lnTo>
                  <a:pt x="0" y="1035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5830531" y="8760334"/>
            <a:ext cx="1428750" cy="1171575"/>
          </a:xfrm>
          <a:custGeom>
            <a:avLst/>
            <a:gdLst/>
            <a:ahLst/>
            <a:cxnLst/>
            <a:rect l="l" t="t" r="r" b="b"/>
            <a:pathLst>
              <a:path w="1428750" h="1171575">
                <a:moveTo>
                  <a:pt x="0" y="0"/>
                </a:moveTo>
                <a:lnTo>
                  <a:pt x="1428750" y="0"/>
                </a:lnTo>
                <a:lnTo>
                  <a:pt x="1428750" y="1171575"/>
                </a:lnTo>
                <a:lnTo>
                  <a:pt x="0" y="1171575"/>
                </a:lnTo>
                <a:lnTo>
                  <a:pt x="0" y="0"/>
                </a:lnTo>
                <a:close/>
              </a:path>
            </a:pathLst>
          </a:custGeom>
          <a:blipFill>
            <a:blip r:embed="rId7"/>
            <a:stretch>
              <a:fillRect/>
            </a:stretch>
          </a:blipFill>
        </p:spPr>
      </p:sp>
      <p:sp>
        <p:nvSpPr>
          <p:cNvPr id="5" name="Freeform 5"/>
          <p:cNvSpPr/>
          <p:nvPr/>
        </p:nvSpPr>
        <p:spPr>
          <a:xfrm>
            <a:off x="210312" y="1362456"/>
            <a:ext cx="2938272" cy="938784"/>
          </a:xfrm>
          <a:custGeom>
            <a:avLst/>
            <a:gdLst/>
            <a:ahLst/>
            <a:cxnLst/>
            <a:rect l="l" t="t" r="r" b="b"/>
            <a:pathLst>
              <a:path w="2938272" h="938784">
                <a:moveTo>
                  <a:pt x="0" y="0"/>
                </a:moveTo>
                <a:lnTo>
                  <a:pt x="2938272" y="0"/>
                </a:lnTo>
                <a:lnTo>
                  <a:pt x="2938272" y="938784"/>
                </a:lnTo>
                <a:lnTo>
                  <a:pt x="0" y="938784"/>
                </a:lnTo>
                <a:lnTo>
                  <a:pt x="0" y="0"/>
                </a:lnTo>
                <a:close/>
              </a:path>
            </a:pathLst>
          </a:custGeom>
          <a:blipFill>
            <a:blip r:embed="rId8"/>
            <a:stretch>
              <a:fillRect/>
            </a:stretch>
          </a:blipFill>
        </p:spPr>
      </p:sp>
      <p:sp>
        <p:nvSpPr>
          <p:cNvPr id="6" name="Freeform 6"/>
          <p:cNvSpPr/>
          <p:nvPr/>
        </p:nvSpPr>
        <p:spPr>
          <a:xfrm>
            <a:off x="609138" y="1960428"/>
            <a:ext cx="3776453" cy="648205"/>
          </a:xfrm>
          <a:custGeom>
            <a:avLst/>
            <a:gdLst/>
            <a:ahLst/>
            <a:cxnLst/>
            <a:rect l="l" t="t" r="r" b="b"/>
            <a:pathLst>
              <a:path w="3776453" h="648205">
                <a:moveTo>
                  <a:pt x="0" y="0"/>
                </a:moveTo>
                <a:lnTo>
                  <a:pt x="3776453" y="0"/>
                </a:lnTo>
                <a:lnTo>
                  <a:pt x="3776453" y="648205"/>
                </a:lnTo>
                <a:lnTo>
                  <a:pt x="0" y="6482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t="6626" b="4639"/>
          <a:stretch>
            <a:fillRect/>
          </a:stretch>
        </p:blipFill>
        <p:spPr>
          <a:xfrm>
            <a:off x="609138" y="4565786"/>
            <a:ext cx="10572750" cy="5277128"/>
          </a:xfrm>
          <a:prstGeom prst="rect">
            <a:avLst/>
          </a:prstGeom>
        </p:spPr>
      </p:pic>
      <p:grpSp>
        <p:nvGrpSpPr>
          <p:cNvPr id="8" name="Group 8"/>
          <p:cNvGrpSpPr>
            <a:grpSpLocks noChangeAspect="1"/>
          </p:cNvGrpSpPr>
          <p:nvPr/>
        </p:nvGrpSpPr>
        <p:grpSpPr>
          <a:xfrm>
            <a:off x="17259300" y="9346121"/>
            <a:ext cx="951812" cy="993584"/>
            <a:chOff x="0" y="0"/>
            <a:chExt cx="1526832" cy="1593850"/>
          </a:xfrm>
        </p:grpSpPr>
        <p:sp>
          <p:nvSpPr>
            <p:cNvPr id="9" name="Freeform 9"/>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FFFFFF"/>
            </a:solidFill>
          </p:spPr>
        </p:sp>
        <p:sp>
          <p:nvSpPr>
            <p:cNvPr id="10" name="Freeform 10"/>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FFFFFF"/>
            </a:solidFill>
          </p:spPr>
        </p:sp>
        <p:sp>
          <p:nvSpPr>
            <p:cNvPr id="11" name="Freeform 11"/>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FFFFFF"/>
            </a:solidFill>
          </p:spPr>
        </p:sp>
        <p:sp>
          <p:nvSpPr>
            <p:cNvPr id="12" name="Freeform 12"/>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FFFFFF"/>
            </a:solidFill>
          </p:spPr>
        </p:sp>
      </p:grpSp>
      <p:sp>
        <p:nvSpPr>
          <p:cNvPr id="13" name="Freeform 13"/>
          <p:cNvSpPr/>
          <p:nvPr/>
        </p:nvSpPr>
        <p:spPr>
          <a:xfrm>
            <a:off x="15935857" y="92229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4314631" y="275636"/>
            <a:ext cx="9658737" cy="1368424"/>
          </a:xfrm>
          <a:prstGeom prst="rect">
            <a:avLst/>
          </a:prstGeom>
        </p:spPr>
        <p:txBody>
          <a:bodyPr lIns="0" tIns="0" rIns="0" bIns="0" rtlCol="0" anchor="t">
            <a:spAutoFit/>
          </a:bodyPr>
          <a:lstStyle/>
          <a:p>
            <a:pPr algn="l">
              <a:lnSpc>
                <a:spcPts val="11200"/>
              </a:lnSpc>
            </a:pPr>
            <a:r>
              <a:rPr lang="en-US" sz="8000">
                <a:solidFill>
                  <a:srgbClr val="FFFFFF"/>
                </a:solidFill>
                <a:latin typeface="Canva Sans Bold"/>
              </a:rPr>
              <a:t>Domain Knowledge</a:t>
            </a:r>
          </a:p>
        </p:txBody>
      </p:sp>
      <p:sp>
        <p:nvSpPr>
          <p:cNvPr id="15" name="TextBox 15"/>
          <p:cNvSpPr txBox="1"/>
          <p:nvPr/>
        </p:nvSpPr>
        <p:spPr>
          <a:xfrm>
            <a:off x="11548481" y="8766515"/>
            <a:ext cx="5065195" cy="744893"/>
          </a:xfrm>
          <a:prstGeom prst="rect">
            <a:avLst/>
          </a:prstGeom>
        </p:spPr>
        <p:txBody>
          <a:bodyPr lIns="0" tIns="0" rIns="0" bIns="0" rtlCol="0" anchor="t">
            <a:spAutoFit/>
          </a:bodyPr>
          <a:lstStyle/>
          <a:p>
            <a:pPr algn="l">
              <a:lnSpc>
                <a:spcPts val="3042"/>
              </a:lnSpc>
            </a:pPr>
            <a:r>
              <a:rPr lang="en-US" sz="2173">
                <a:solidFill>
                  <a:srgbClr val="FFFFFF"/>
                </a:solidFill>
                <a:latin typeface="Canva Sans Bold"/>
              </a:rPr>
              <a:t>Add a s A well-cut diamond will direct more light through the crown.</a:t>
            </a:r>
          </a:p>
        </p:txBody>
      </p:sp>
      <p:sp>
        <p:nvSpPr>
          <p:cNvPr id="16" name="TextBox 16"/>
          <p:cNvSpPr txBox="1"/>
          <p:nvPr/>
        </p:nvSpPr>
        <p:spPr>
          <a:xfrm>
            <a:off x="609138" y="3093581"/>
            <a:ext cx="10572750" cy="1773512"/>
          </a:xfrm>
          <a:prstGeom prst="rect">
            <a:avLst/>
          </a:prstGeom>
        </p:spPr>
        <p:txBody>
          <a:bodyPr lIns="0" tIns="0" rIns="0" bIns="0" rtlCol="0" anchor="t">
            <a:spAutoFit/>
          </a:bodyPr>
          <a:lstStyle/>
          <a:p>
            <a:pPr algn="ctr">
              <a:lnSpc>
                <a:spcPts val="3572"/>
              </a:lnSpc>
            </a:pPr>
            <a:r>
              <a:rPr lang="en-US" sz="2551">
                <a:solidFill>
                  <a:srgbClr val="FFFFFF"/>
                </a:solidFill>
                <a:latin typeface="Canva Sans"/>
              </a:rPr>
              <a:t>The term "diamond cut" does not describe the shape of a diamond, but rather how well its facets interact with light and the skillfulness of its craftsmanship.</a:t>
            </a:r>
          </a:p>
          <a:p>
            <a:pPr algn="ctr">
              <a:lnSpc>
                <a:spcPts val="3572"/>
              </a:lnSpc>
            </a:pPr>
            <a:endParaRPr lang="en-US" sz="2551">
              <a:solidFill>
                <a:srgbClr val="FFFFFF"/>
              </a:solidFill>
              <a:latin typeface="Canva Sans"/>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11621431" y="4409816"/>
            <a:ext cx="6661873" cy="5876412"/>
          </a:xfrm>
          <a:custGeom>
            <a:avLst/>
            <a:gdLst/>
            <a:ahLst/>
            <a:cxnLst/>
            <a:rect l="l" t="t" r="r" b="b"/>
            <a:pathLst>
              <a:path w="6661873" h="5876412">
                <a:moveTo>
                  <a:pt x="0" y="0"/>
                </a:moveTo>
                <a:lnTo>
                  <a:pt x="6661873" y="0"/>
                </a:lnTo>
                <a:lnTo>
                  <a:pt x="6661873" y="5876412"/>
                </a:lnTo>
                <a:lnTo>
                  <a:pt x="0" y="5876412"/>
                </a:lnTo>
                <a:lnTo>
                  <a:pt x="0" y="0"/>
                </a:lnTo>
                <a:close/>
              </a:path>
            </a:pathLst>
          </a:custGeom>
          <a:blipFill>
            <a:blip r:embed="rId2"/>
            <a:stretch>
              <a:fillRect t="-7209" r="-4657" b="-11437"/>
            </a:stretch>
          </a:blipFill>
        </p:spPr>
      </p:sp>
      <p:sp>
        <p:nvSpPr>
          <p:cNvPr id="5" name="Freeform 5"/>
          <p:cNvSpPr/>
          <p:nvPr/>
        </p:nvSpPr>
        <p:spPr>
          <a:xfrm>
            <a:off x="715928" y="1884362"/>
            <a:ext cx="3011424" cy="935736"/>
          </a:xfrm>
          <a:custGeom>
            <a:avLst/>
            <a:gdLst/>
            <a:ahLst/>
            <a:cxnLst/>
            <a:rect l="l" t="t" r="r" b="b"/>
            <a:pathLst>
              <a:path w="3011424" h="935736">
                <a:moveTo>
                  <a:pt x="0" y="0"/>
                </a:moveTo>
                <a:lnTo>
                  <a:pt x="3011424" y="0"/>
                </a:lnTo>
                <a:lnTo>
                  <a:pt x="3011424" y="935736"/>
                </a:lnTo>
                <a:lnTo>
                  <a:pt x="0" y="935736"/>
                </a:lnTo>
                <a:lnTo>
                  <a:pt x="0" y="0"/>
                </a:lnTo>
                <a:close/>
              </a:path>
            </a:pathLst>
          </a:custGeom>
          <a:blipFill>
            <a:blip r:embed="rId3"/>
            <a:stretch>
              <a:fillRect/>
            </a:stretch>
          </a:blipFill>
        </p:spPr>
      </p:sp>
      <p:grpSp>
        <p:nvGrpSpPr>
          <p:cNvPr id="6" name="Group 6"/>
          <p:cNvGrpSpPr>
            <a:grpSpLocks noChangeAspect="1"/>
          </p:cNvGrpSpPr>
          <p:nvPr/>
        </p:nvGrpSpPr>
        <p:grpSpPr>
          <a:xfrm>
            <a:off x="16980068" y="8958036"/>
            <a:ext cx="1000501" cy="1044410"/>
            <a:chOff x="0" y="0"/>
            <a:chExt cx="1526832" cy="1593850"/>
          </a:xfrm>
        </p:grpSpPr>
        <p:sp>
          <p:nvSpPr>
            <p:cNvPr id="7" name="Freeform 7"/>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8" name="Freeform 8"/>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9" name="Freeform 9"/>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0" name="Freeform 10"/>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1" name="Freeform 11"/>
          <p:cNvSpPr/>
          <p:nvPr/>
        </p:nvSpPr>
        <p:spPr>
          <a:xfrm>
            <a:off x="14966268" y="472971"/>
            <a:ext cx="861076" cy="899296"/>
          </a:xfrm>
          <a:custGeom>
            <a:avLst/>
            <a:gdLst/>
            <a:ahLst/>
            <a:cxnLst/>
            <a:rect l="l" t="t" r="r" b="b"/>
            <a:pathLst>
              <a:path w="861076" h="899296">
                <a:moveTo>
                  <a:pt x="0" y="0"/>
                </a:moveTo>
                <a:lnTo>
                  <a:pt x="861075" y="0"/>
                </a:lnTo>
                <a:lnTo>
                  <a:pt x="861075" y="899295"/>
                </a:lnTo>
                <a:lnTo>
                  <a:pt x="0" y="899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4170594" y="268288"/>
            <a:ext cx="9946811"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Domain Knowledge</a:t>
            </a:r>
          </a:p>
        </p:txBody>
      </p:sp>
      <p:sp>
        <p:nvSpPr>
          <p:cNvPr id="13" name="TextBox 13"/>
          <p:cNvSpPr txBox="1"/>
          <p:nvPr/>
        </p:nvSpPr>
        <p:spPr>
          <a:xfrm>
            <a:off x="715928" y="3076403"/>
            <a:ext cx="16764391" cy="883000"/>
          </a:xfrm>
          <a:prstGeom prst="rect">
            <a:avLst/>
          </a:prstGeom>
        </p:spPr>
        <p:txBody>
          <a:bodyPr lIns="0" tIns="0" rIns="0" bIns="0" rtlCol="0" anchor="t">
            <a:spAutoFit/>
          </a:bodyPr>
          <a:lstStyle/>
          <a:p>
            <a:pPr algn="l">
              <a:lnSpc>
                <a:spcPts val="3535"/>
              </a:lnSpc>
            </a:pPr>
            <a:r>
              <a:rPr lang="en-US" sz="2552">
                <a:solidFill>
                  <a:srgbClr val="000000"/>
                </a:solidFill>
                <a:latin typeface="Canva Sans Bold"/>
              </a:rPr>
              <a:t>Certainly! The carat weight of a diamond indicates its weight, but two diamonds of the same carat weight can differ significantly in value (and price) based on their color, clarity, and cut.</a:t>
            </a:r>
          </a:p>
        </p:txBody>
      </p:sp>
      <p:sp>
        <p:nvSpPr>
          <p:cNvPr id="14" name="TextBox 14"/>
          <p:cNvSpPr txBox="1"/>
          <p:nvPr/>
        </p:nvSpPr>
        <p:spPr>
          <a:xfrm>
            <a:off x="846142" y="4381241"/>
            <a:ext cx="10510009" cy="3841575"/>
          </a:xfrm>
          <a:prstGeom prst="rect">
            <a:avLst/>
          </a:prstGeom>
        </p:spPr>
        <p:txBody>
          <a:bodyPr lIns="0" tIns="0" rIns="0" bIns="0" rtlCol="0" anchor="t">
            <a:spAutoFit/>
          </a:bodyPr>
          <a:lstStyle/>
          <a:p>
            <a:pPr algn="l">
              <a:lnSpc>
                <a:spcPts val="3375"/>
              </a:lnSpc>
            </a:pPr>
            <a:r>
              <a:rPr lang="en-US" sz="2437">
                <a:solidFill>
                  <a:srgbClr val="000000"/>
                </a:solidFill>
                <a:latin typeface="Canva Sans"/>
              </a:rPr>
              <a:t>4</a:t>
            </a:r>
            <a:r>
              <a:rPr lang="en-US" sz="2437">
                <a:solidFill>
                  <a:srgbClr val="737373"/>
                </a:solidFill>
                <a:latin typeface="Canva Sans"/>
              </a:rPr>
              <a:t>.01ct (TDW) Diamond Ring in 18ct Gold Total Carat Weight: 4.01 Carat Centre Diamond Colour: D Colourless Centre Diamond Clarity: VS1 Centre Diamond Cut: Oval Cut (approximately 12mm by 9mm by 6mm) Centre Diamond Setting: Prong/Claw Metal: White Gold; 18 Karat; Stamped 18/750 Ring Style: Traditional Solitaire Center Diamond Certification Report: GIA-5212496818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7504883" y="2942312"/>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grpSp>
        <p:nvGrpSpPr>
          <p:cNvPr id="5" name="Group 5"/>
          <p:cNvGrpSpPr>
            <a:grpSpLocks noChangeAspect="1"/>
          </p:cNvGrpSpPr>
          <p:nvPr/>
        </p:nvGrpSpPr>
        <p:grpSpPr>
          <a:xfrm>
            <a:off x="16981417" y="8951047"/>
            <a:ext cx="1000501" cy="1044410"/>
            <a:chOff x="0" y="0"/>
            <a:chExt cx="1526832" cy="1593850"/>
          </a:xfrm>
        </p:grpSpPr>
        <p:sp>
          <p:nvSpPr>
            <p:cNvPr id="6" name="Freeform 6"/>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7" name="Freeform 7"/>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8" name="Freeform 8"/>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9" name="Freeform 9"/>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0" name="Freeform 10"/>
          <p:cNvSpPr/>
          <p:nvPr/>
        </p:nvSpPr>
        <p:spPr>
          <a:xfrm>
            <a:off x="967579" y="1853835"/>
            <a:ext cx="1454738" cy="798288"/>
          </a:xfrm>
          <a:custGeom>
            <a:avLst/>
            <a:gdLst/>
            <a:ahLst/>
            <a:cxnLst/>
            <a:rect l="l" t="t" r="r" b="b"/>
            <a:pathLst>
              <a:path w="1454738" h="798288">
                <a:moveTo>
                  <a:pt x="0" y="0"/>
                </a:moveTo>
                <a:lnTo>
                  <a:pt x="1454738" y="0"/>
                </a:lnTo>
                <a:lnTo>
                  <a:pt x="1454738" y="798288"/>
                </a:lnTo>
                <a:lnTo>
                  <a:pt x="0" y="7982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842679" y="3194974"/>
            <a:ext cx="9016253" cy="6658592"/>
          </a:xfrm>
          <a:custGeom>
            <a:avLst/>
            <a:gdLst/>
            <a:ahLst/>
            <a:cxnLst/>
            <a:rect l="l" t="t" r="r" b="b"/>
            <a:pathLst>
              <a:path w="9016253" h="6658592">
                <a:moveTo>
                  <a:pt x="0" y="0"/>
                </a:moveTo>
                <a:lnTo>
                  <a:pt x="9016253" y="0"/>
                </a:lnTo>
                <a:lnTo>
                  <a:pt x="9016253" y="6658592"/>
                </a:lnTo>
                <a:lnTo>
                  <a:pt x="0" y="6658592"/>
                </a:lnTo>
                <a:lnTo>
                  <a:pt x="0" y="0"/>
                </a:lnTo>
                <a:close/>
              </a:path>
            </a:pathLst>
          </a:custGeom>
          <a:blipFill>
            <a:blip r:embed="rId5"/>
            <a:stretch>
              <a:fillRect l="-975" r="-311" b="-805"/>
            </a:stretch>
          </a:blipFill>
        </p:spPr>
      </p:sp>
      <p:sp>
        <p:nvSpPr>
          <p:cNvPr id="12" name="Freeform 12"/>
          <p:cNvSpPr/>
          <p:nvPr/>
        </p:nvSpPr>
        <p:spPr>
          <a:xfrm>
            <a:off x="12374891" y="3336865"/>
            <a:ext cx="1462519" cy="6658592"/>
          </a:xfrm>
          <a:custGeom>
            <a:avLst/>
            <a:gdLst/>
            <a:ahLst/>
            <a:cxnLst/>
            <a:rect l="l" t="t" r="r" b="b"/>
            <a:pathLst>
              <a:path w="1462519" h="6658592">
                <a:moveTo>
                  <a:pt x="0" y="0"/>
                </a:moveTo>
                <a:lnTo>
                  <a:pt x="1462519" y="0"/>
                </a:lnTo>
                <a:lnTo>
                  <a:pt x="1462519" y="6658592"/>
                </a:lnTo>
                <a:lnTo>
                  <a:pt x="0" y="6658592"/>
                </a:lnTo>
                <a:lnTo>
                  <a:pt x="0" y="0"/>
                </a:lnTo>
                <a:close/>
              </a:path>
            </a:pathLst>
          </a:custGeom>
          <a:blipFill>
            <a:blip r:embed="rId6"/>
            <a:stretch>
              <a:fillRect l="-7277" t="-24024" b="-31613"/>
            </a:stretch>
          </a:blipFill>
        </p:spPr>
      </p:sp>
      <p:sp>
        <p:nvSpPr>
          <p:cNvPr id="13" name="Freeform 13"/>
          <p:cNvSpPr/>
          <p:nvPr/>
        </p:nvSpPr>
        <p:spPr>
          <a:xfrm>
            <a:off x="13837410" y="2652123"/>
            <a:ext cx="952767" cy="1027242"/>
          </a:xfrm>
          <a:custGeom>
            <a:avLst/>
            <a:gdLst/>
            <a:ahLst/>
            <a:cxnLst/>
            <a:rect l="l" t="t" r="r" b="b"/>
            <a:pathLst>
              <a:path w="952767" h="1027242">
                <a:moveTo>
                  <a:pt x="0" y="0"/>
                </a:moveTo>
                <a:lnTo>
                  <a:pt x="952767" y="0"/>
                </a:lnTo>
                <a:lnTo>
                  <a:pt x="952767" y="1027241"/>
                </a:lnTo>
                <a:lnTo>
                  <a:pt x="0" y="1027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4564243" y="260134"/>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2120849" y="1913618"/>
            <a:ext cx="8637333" cy="738504"/>
          </a:xfrm>
          <a:prstGeom prst="rect">
            <a:avLst/>
          </a:prstGeom>
        </p:spPr>
        <p:txBody>
          <a:bodyPr lIns="0" tIns="0" rIns="0" bIns="0" rtlCol="0" anchor="t">
            <a:spAutoFit/>
          </a:bodyPr>
          <a:lstStyle/>
          <a:p>
            <a:pPr algn="ctr">
              <a:lnSpc>
                <a:spcPts val="6020"/>
              </a:lnSpc>
            </a:pPr>
            <a:r>
              <a:rPr lang="en-US" sz="4300">
                <a:solidFill>
                  <a:srgbClr val="000000"/>
                </a:solidFill>
                <a:latin typeface="Canva Sans Bold"/>
              </a:rPr>
              <a:t>Knowing about depth feature</a:t>
            </a:r>
          </a:p>
        </p:txBody>
      </p:sp>
      <p:sp>
        <p:nvSpPr>
          <p:cNvPr id="16" name="TextBox 16"/>
          <p:cNvSpPr txBox="1"/>
          <p:nvPr/>
        </p:nvSpPr>
        <p:spPr>
          <a:xfrm>
            <a:off x="14313794" y="2022282"/>
            <a:ext cx="3431693" cy="1202531"/>
          </a:xfrm>
          <a:prstGeom prst="rect">
            <a:avLst/>
          </a:prstGeom>
        </p:spPr>
        <p:txBody>
          <a:bodyPr lIns="0" tIns="0" rIns="0" bIns="0" rtlCol="0" anchor="t">
            <a:spAutoFit/>
          </a:bodyPr>
          <a:lstStyle/>
          <a:p>
            <a:pPr algn="ctr">
              <a:lnSpc>
                <a:spcPts val="4859"/>
              </a:lnSpc>
            </a:pPr>
            <a:r>
              <a:rPr lang="en-US" sz="3471">
                <a:solidFill>
                  <a:srgbClr val="000000"/>
                </a:solidFill>
                <a:latin typeface="Canva Sans Bold"/>
              </a:rPr>
              <a:t>Original dataset</a:t>
            </a:r>
          </a:p>
          <a:p>
            <a:pPr algn="ctr">
              <a:lnSpc>
                <a:spcPts val="4859"/>
              </a:lnSpc>
            </a:pPr>
            <a:endParaRPr lang="en-US" sz="3471">
              <a:solidFill>
                <a:srgbClr val="000000"/>
              </a:solidFill>
              <a:latin typeface="Canva Sans Bold"/>
            </a:endParaRPr>
          </a:p>
        </p:txBody>
      </p:sp>
      <p:sp>
        <p:nvSpPr>
          <p:cNvPr id="17" name="TextBox 17"/>
          <p:cNvSpPr txBox="1"/>
          <p:nvPr/>
        </p:nvSpPr>
        <p:spPr>
          <a:xfrm>
            <a:off x="4170594" y="268288"/>
            <a:ext cx="9946811"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Domain Knowledge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grpSp>
        <p:nvGrpSpPr>
          <p:cNvPr id="5" name="Group 5"/>
          <p:cNvGrpSpPr>
            <a:grpSpLocks noChangeAspect="1"/>
          </p:cNvGrpSpPr>
          <p:nvPr/>
        </p:nvGrpSpPr>
        <p:grpSpPr>
          <a:xfrm>
            <a:off x="17072843" y="9019966"/>
            <a:ext cx="1000501" cy="1044410"/>
            <a:chOff x="0" y="0"/>
            <a:chExt cx="1526832" cy="1593850"/>
          </a:xfrm>
        </p:grpSpPr>
        <p:sp>
          <p:nvSpPr>
            <p:cNvPr id="6" name="Freeform 6"/>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7" name="Freeform 7"/>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8" name="Freeform 8"/>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9" name="Freeform 9"/>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0" name="Freeform 10"/>
          <p:cNvSpPr/>
          <p:nvPr/>
        </p:nvSpPr>
        <p:spPr>
          <a:xfrm>
            <a:off x="3578947" y="3402168"/>
            <a:ext cx="8541456" cy="6287472"/>
          </a:xfrm>
          <a:custGeom>
            <a:avLst/>
            <a:gdLst/>
            <a:ahLst/>
            <a:cxnLst/>
            <a:rect l="l" t="t" r="r" b="b"/>
            <a:pathLst>
              <a:path w="8541456" h="6287472">
                <a:moveTo>
                  <a:pt x="0" y="0"/>
                </a:moveTo>
                <a:lnTo>
                  <a:pt x="8541456" y="0"/>
                </a:lnTo>
                <a:lnTo>
                  <a:pt x="8541456" y="6287472"/>
                </a:lnTo>
                <a:lnTo>
                  <a:pt x="0" y="6287472"/>
                </a:lnTo>
                <a:lnTo>
                  <a:pt x="0" y="0"/>
                </a:lnTo>
                <a:close/>
              </a:path>
            </a:pathLst>
          </a:custGeom>
          <a:blipFill>
            <a:blip r:embed="rId3"/>
            <a:stretch>
              <a:fillRect t="-1822" r="-2095" b="-70475"/>
            </a:stretch>
          </a:blipFill>
        </p:spPr>
      </p:sp>
      <p:sp>
        <p:nvSpPr>
          <p:cNvPr id="11" name="Freeform 11"/>
          <p:cNvSpPr/>
          <p:nvPr/>
        </p:nvSpPr>
        <p:spPr>
          <a:xfrm>
            <a:off x="15108159" y="827699"/>
            <a:ext cx="861076" cy="899296"/>
          </a:xfrm>
          <a:custGeom>
            <a:avLst/>
            <a:gdLst/>
            <a:ahLst/>
            <a:cxnLst/>
            <a:rect l="l" t="t" r="r" b="b"/>
            <a:pathLst>
              <a:path w="861076" h="899296">
                <a:moveTo>
                  <a:pt x="0" y="0"/>
                </a:moveTo>
                <a:lnTo>
                  <a:pt x="861075" y="0"/>
                </a:lnTo>
                <a:lnTo>
                  <a:pt x="861075" y="899295"/>
                </a:lnTo>
                <a:lnTo>
                  <a:pt x="0" y="899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060932" y="2081071"/>
            <a:ext cx="861076" cy="899296"/>
          </a:xfrm>
          <a:custGeom>
            <a:avLst/>
            <a:gdLst/>
            <a:ahLst/>
            <a:cxnLst/>
            <a:rect l="l" t="t" r="r" b="b"/>
            <a:pathLst>
              <a:path w="861076" h="899296">
                <a:moveTo>
                  <a:pt x="0" y="0"/>
                </a:moveTo>
                <a:lnTo>
                  <a:pt x="861075" y="0"/>
                </a:lnTo>
                <a:lnTo>
                  <a:pt x="861075" y="899295"/>
                </a:lnTo>
                <a:lnTo>
                  <a:pt x="0" y="899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5699372" y="7496584"/>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3025716" y="1805846"/>
            <a:ext cx="8262488" cy="1429580"/>
          </a:xfrm>
          <a:prstGeom prst="rect">
            <a:avLst/>
          </a:prstGeom>
        </p:spPr>
        <p:txBody>
          <a:bodyPr lIns="0" tIns="0" rIns="0" bIns="0" rtlCol="0" anchor="t">
            <a:spAutoFit/>
          </a:bodyPr>
          <a:lstStyle/>
          <a:p>
            <a:pPr algn="ctr">
              <a:lnSpc>
                <a:spcPts val="5758"/>
              </a:lnSpc>
            </a:pPr>
            <a:r>
              <a:rPr lang="en-US" sz="4113">
                <a:solidFill>
                  <a:srgbClr val="000000"/>
                </a:solidFill>
                <a:latin typeface="Canva Sans Bold"/>
              </a:rPr>
              <a:t>Knowing about table feature.</a:t>
            </a:r>
          </a:p>
          <a:p>
            <a:pPr algn="ctr">
              <a:lnSpc>
                <a:spcPts val="5758"/>
              </a:lnSpc>
            </a:pPr>
            <a:endParaRPr lang="en-US" sz="4113">
              <a:solidFill>
                <a:srgbClr val="000000"/>
              </a:solidFill>
              <a:latin typeface="Canva Sans Bold"/>
            </a:endParaRPr>
          </a:p>
        </p:txBody>
      </p:sp>
      <p:sp>
        <p:nvSpPr>
          <p:cNvPr id="15" name="TextBox 15"/>
          <p:cNvSpPr txBox="1"/>
          <p:nvPr/>
        </p:nvSpPr>
        <p:spPr>
          <a:xfrm>
            <a:off x="4170594" y="268288"/>
            <a:ext cx="9946811"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Domain Knowledge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66187" y="2347046"/>
            <a:ext cx="9210741" cy="7389763"/>
          </a:xfrm>
          <a:custGeom>
            <a:avLst/>
            <a:gdLst/>
            <a:ahLst/>
            <a:cxnLst/>
            <a:rect l="l" t="t" r="r" b="b"/>
            <a:pathLst>
              <a:path w="9210741" h="7389763">
                <a:moveTo>
                  <a:pt x="0" y="0"/>
                </a:moveTo>
                <a:lnTo>
                  <a:pt x="9210740" y="0"/>
                </a:lnTo>
                <a:lnTo>
                  <a:pt x="9210740" y="7389763"/>
                </a:lnTo>
                <a:lnTo>
                  <a:pt x="0" y="7389763"/>
                </a:lnTo>
                <a:lnTo>
                  <a:pt x="0" y="0"/>
                </a:lnTo>
                <a:close/>
              </a:path>
            </a:pathLst>
          </a:custGeom>
          <a:blipFill>
            <a:blip r:embed="rId2"/>
            <a:stretch>
              <a:fillRect l="-1622" t="-293" r="-1105" b="-1326"/>
            </a:stretch>
          </a:blipFill>
        </p:spPr>
      </p:sp>
      <p:sp>
        <p:nvSpPr>
          <p:cNvPr id="3" name="Freeform 3"/>
          <p:cNvSpPr/>
          <p:nvPr/>
        </p:nvSpPr>
        <p:spPr>
          <a:xfrm>
            <a:off x="6971357" y="6425213"/>
            <a:ext cx="3200400" cy="3152775"/>
          </a:xfrm>
          <a:custGeom>
            <a:avLst/>
            <a:gdLst/>
            <a:ahLst/>
            <a:cxnLst/>
            <a:rect l="l" t="t" r="r" b="b"/>
            <a:pathLst>
              <a:path w="3200400" h="3152775">
                <a:moveTo>
                  <a:pt x="0" y="0"/>
                </a:moveTo>
                <a:lnTo>
                  <a:pt x="3200400" y="0"/>
                </a:lnTo>
                <a:lnTo>
                  <a:pt x="3200400" y="3152775"/>
                </a:lnTo>
                <a:lnTo>
                  <a:pt x="0" y="3152775"/>
                </a:lnTo>
                <a:lnTo>
                  <a:pt x="0" y="0"/>
                </a:lnTo>
                <a:close/>
              </a:path>
            </a:pathLst>
          </a:custGeom>
          <a:blipFill>
            <a:blip r:embed="rId3"/>
            <a:stretch>
              <a:fillRect/>
            </a:stretch>
          </a:blipFill>
        </p:spPr>
      </p:sp>
      <p:sp>
        <p:nvSpPr>
          <p:cNvPr id="4" name="Freeform 4"/>
          <p:cNvSpPr/>
          <p:nvPr/>
        </p:nvSpPr>
        <p:spPr>
          <a:xfrm>
            <a:off x="717080" y="1743542"/>
            <a:ext cx="6973824" cy="603504"/>
          </a:xfrm>
          <a:custGeom>
            <a:avLst/>
            <a:gdLst/>
            <a:ahLst/>
            <a:cxnLst/>
            <a:rect l="l" t="t" r="r" b="b"/>
            <a:pathLst>
              <a:path w="6973824" h="603504">
                <a:moveTo>
                  <a:pt x="0" y="0"/>
                </a:moveTo>
                <a:lnTo>
                  <a:pt x="6973824" y="0"/>
                </a:lnTo>
                <a:lnTo>
                  <a:pt x="6973824" y="603504"/>
                </a:lnTo>
                <a:lnTo>
                  <a:pt x="0" y="603504"/>
                </a:lnTo>
                <a:lnTo>
                  <a:pt x="0" y="0"/>
                </a:lnTo>
                <a:close/>
              </a:path>
            </a:pathLst>
          </a:custGeom>
          <a:blipFill>
            <a:blip r:embed="rId4"/>
            <a:stretch>
              <a:fillRect/>
            </a:stretch>
          </a:blipFill>
        </p:spPr>
      </p:sp>
      <p:sp>
        <p:nvSpPr>
          <p:cNvPr id="5" name="Freeform 5"/>
          <p:cNvSpPr/>
          <p:nvPr/>
        </p:nvSpPr>
        <p:spPr>
          <a:xfrm>
            <a:off x="7690904" y="3032853"/>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5"/>
            <a:stretch>
              <a:fillRect/>
            </a:stretch>
          </a:blipFill>
        </p:spPr>
      </p:sp>
      <p:grpSp>
        <p:nvGrpSpPr>
          <p:cNvPr id="6" name="Group 6"/>
          <p:cNvGrpSpPr>
            <a:grpSpLocks noChangeAspect="1"/>
          </p:cNvGrpSpPr>
          <p:nvPr/>
        </p:nvGrpSpPr>
        <p:grpSpPr>
          <a:xfrm>
            <a:off x="17072843" y="9019966"/>
            <a:ext cx="1000501" cy="1044410"/>
            <a:chOff x="0" y="0"/>
            <a:chExt cx="1526832" cy="1593850"/>
          </a:xfrm>
        </p:grpSpPr>
        <p:sp>
          <p:nvSpPr>
            <p:cNvPr id="7" name="Freeform 7"/>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8" name="Freeform 8"/>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9" name="Freeform 9"/>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0" name="Freeform 10"/>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1" name="Freeform 11"/>
          <p:cNvSpPr/>
          <p:nvPr/>
        </p:nvSpPr>
        <p:spPr>
          <a:xfrm>
            <a:off x="15841263" y="638510"/>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4498051" y="268288"/>
            <a:ext cx="929189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Visualization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44991" y="2105219"/>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3" name="Freeform 3"/>
          <p:cNvSpPr/>
          <p:nvPr/>
        </p:nvSpPr>
        <p:spPr>
          <a:xfrm>
            <a:off x="6661603" y="2105219"/>
            <a:ext cx="10369163" cy="7600950"/>
          </a:xfrm>
          <a:custGeom>
            <a:avLst/>
            <a:gdLst/>
            <a:ahLst/>
            <a:cxnLst/>
            <a:rect l="l" t="t" r="r" b="b"/>
            <a:pathLst>
              <a:path w="10369163" h="7600950">
                <a:moveTo>
                  <a:pt x="0" y="0"/>
                </a:moveTo>
                <a:lnTo>
                  <a:pt x="10369163" y="0"/>
                </a:lnTo>
                <a:lnTo>
                  <a:pt x="10369163" y="7600950"/>
                </a:lnTo>
                <a:lnTo>
                  <a:pt x="0" y="7600950"/>
                </a:lnTo>
                <a:lnTo>
                  <a:pt x="0" y="0"/>
                </a:lnTo>
                <a:close/>
              </a:path>
            </a:pathLst>
          </a:custGeom>
          <a:blipFill>
            <a:blip r:embed="rId3"/>
            <a:stretch>
              <a:fillRect l="-1504" t="-402" b="-1226"/>
            </a:stretch>
          </a:blipFill>
        </p:spPr>
      </p:sp>
      <p:sp>
        <p:nvSpPr>
          <p:cNvPr id="4" name="Freeform 4"/>
          <p:cNvSpPr/>
          <p:nvPr/>
        </p:nvSpPr>
        <p:spPr>
          <a:xfrm>
            <a:off x="1257234" y="4434948"/>
            <a:ext cx="4800600" cy="4581525"/>
          </a:xfrm>
          <a:custGeom>
            <a:avLst/>
            <a:gdLst/>
            <a:ahLst/>
            <a:cxnLst/>
            <a:rect l="l" t="t" r="r" b="b"/>
            <a:pathLst>
              <a:path w="4800600" h="4581525">
                <a:moveTo>
                  <a:pt x="0" y="0"/>
                </a:moveTo>
                <a:lnTo>
                  <a:pt x="4800600" y="0"/>
                </a:lnTo>
                <a:lnTo>
                  <a:pt x="4800600" y="4581525"/>
                </a:lnTo>
                <a:lnTo>
                  <a:pt x="0" y="4581525"/>
                </a:lnTo>
                <a:lnTo>
                  <a:pt x="0" y="0"/>
                </a:lnTo>
                <a:close/>
              </a:path>
            </a:pathLst>
          </a:custGeom>
          <a:blipFill>
            <a:blip r:embed="rId4"/>
            <a:stretch>
              <a:fillRect l="-643" r="-11459"/>
            </a:stretch>
          </a:blipFill>
        </p:spPr>
      </p:sp>
      <p:sp>
        <p:nvSpPr>
          <p:cNvPr id="5" name="Freeform 5"/>
          <p:cNvSpPr/>
          <p:nvPr/>
        </p:nvSpPr>
        <p:spPr>
          <a:xfrm>
            <a:off x="1257234" y="3345741"/>
            <a:ext cx="5184648" cy="841248"/>
          </a:xfrm>
          <a:custGeom>
            <a:avLst/>
            <a:gdLst/>
            <a:ahLst/>
            <a:cxnLst/>
            <a:rect l="l" t="t" r="r" b="b"/>
            <a:pathLst>
              <a:path w="5184648" h="841248">
                <a:moveTo>
                  <a:pt x="0" y="0"/>
                </a:moveTo>
                <a:lnTo>
                  <a:pt x="5184648" y="0"/>
                </a:lnTo>
                <a:lnTo>
                  <a:pt x="5184648" y="841248"/>
                </a:lnTo>
                <a:lnTo>
                  <a:pt x="0" y="841248"/>
                </a:lnTo>
                <a:lnTo>
                  <a:pt x="0" y="0"/>
                </a:lnTo>
                <a:close/>
              </a:path>
            </a:pathLst>
          </a:custGeom>
          <a:blipFill>
            <a:blip r:embed="rId5"/>
            <a:stretch>
              <a:fillRect/>
            </a:stretch>
          </a:blipFill>
        </p:spPr>
      </p:sp>
      <p:sp>
        <p:nvSpPr>
          <p:cNvPr id="6" name="Freeform 6"/>
          <p:cNvSpPr/>
          <p:nvPr/>
        </p:nvSpPr>
        <p:spPr>
          <a:xfrm>
            <a:off x="15935857" y="520268"/>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257234" y="2309449"/>
            <a:ext cx="4947799" cy="854081"/>
          </a:xfrm>
          <a:prstGeom prst="rect">
            <a:avLst/>
          </a:prstGeom>
        </p:spPr>
        <p:txBody>
          <a:bodyPr lIns="0" tIns="0" rIns="0" bIns="0" rtlCol="0" anchor="t">
            <a:spAutoFit/>
          </a:bodyPr>
          <a:lstStyle/>
          <a:p>
            <a:pPr algn="l">
              <a:lnSpc>
                <a:spcPts val="6999"/>
              </a:lnSpc>
            </a:pPr>
            <a:r>
              <a:rPr lang="en-US" sz="4999">
                <a:solidFill>
                  <a:srgbClr val="000000"/>
                </a:solidFill>
                <a:latin typeface="Canva Sans"/>
              </a:rPr>
              <a:t>Count-plot: Cut</a:t>
            </a:r>
          </a:p>
        </p:txBody>
      </p:sp>
      <p:sp>
        <p:nvSpPr>
          <p:cNvPr id="8" name="TextBox 8"/>
          <p:cNvSpPr txBox="1"/>
          <p:nvPr/>
        </p:nvSpPr>
        <p:spPr>
          <a:xfrm>
            <a:off x="4498051" y="268288"/>
            <a:ext cx="929189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Visualization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3" name="Freeform 3"/>
          <p:cNvSpPr/>
          <p:nvPr/>
        </p:nvSpPr>
        <p:spPr>
          <a:xfrm>
            <a:off x="6536827" y="2086089"/>
            <a:ext cx="10896324" cy="7886700"/>
          </a:xfrm>
          <a:custGeom>
            <a:avLst/>
            <a:gdLst/>
            <a:ahLst/>
            <a:cxnLst/>
            <a:rect l="l" t="t" r="r" b="b"/>
            <a:pathLst>
              <a:path w="10896324" h="7886700">
                <a:moveTo>
                  <a:pt x="0" y="0"/>
                </a:moveTo>
                <a:lnTo>
                  <a:pt x="10896323" y="0"/>
                </a:lnTo>
                <a:lnTo>
                  <a:pt x="10896323" y="7886700"/>
                </a:lnTo>
                <a:lnTo>
                  <a:pt x="0" y="7886700"/>
                </a:lnTo>
                <a:lnTo>
                  <a:pt x="0" y="0"/>
                </a:lnTo>
                <a:close/>
              </a:path>
            </a:pathLst>
          </a:custGeom>
          <a:blipFill>
            <a:blip r:embed="rId3"/>
            <a:stretch>
              <a:fillRect l="-439" t="-983" b="-827"/>
            </a:stretch>
          </a:blipFill>
        </p:spPr>
      </p:sp>
      <p:sp>
        <p:nvSpPr>
          <p:cNvPr id="4" name="Freeform 4"/>
          <p:cNvSpPr/>
          <p:nvPr/>
        </p:nvSpPr>
        <p:spPr>
          <a:xfrm>
            <a:off x="840191" y="3993156"/>
            <a:ext cx="5267325" cy="5400675"/>
          </a:xfrm>
          <a:custGeom>
            <a:avLst/>
            <a:gdLst/>
            <a:ahLst/>
            <a:cxnLst/>
            <a:rect l="l" t="t" r="r" b="b"/>
            <a:pathLst>
              <a:path w="5267325" h="5400675">
                <a:moveTo>
                  <a:pt x="0" y="0"/>
                </a:moveTo>
                <a:lnTo>
                  <a:pt x="5267325" y="0"/>
                </a:lnTo>
                <a:lnTo>
                  <a:pt x="5267325" y="5400675"/>
                </a:lnTo>
                <a:lnTo>
                  <a:pt x="0" y="5400675"/>
                </a:lnTo>
                <a:lnTo>
                  <a:pt x="0" y="0"/>
                </a:lnTo>
                <a:close/>
              </a:path>
            </a:pathLst>
          </a:custGeom>
          <a:blipFill>
            <a:blip r:embed="rId4"/>
            <a:stretch>
              <a:fillRect/>
            </a:stretch>
          </a:blipFill>
        </p:spPr>
      </p:sp>
      <p:sp>
        <p:nvSpPr>
          <p:cNvPr id="5" name="Freeform 5"/>
          <p:cNvSpPr/>
          <p:nvPr/>
        </p:nvSpPr>
        <p:spPr>
          <a:xfrm>
            <a:off x="840191" y="2942358"/>
            <a:ext cx="5184648" cy="841248"/>
          </a:xfrm>
          <a:custGeom>
            <a:avLst/>
            <a:gdLst/>
            <a:ahLst/>
            <a:cxnLst/>
            <a:rect l="l" t="t" r="r" b="b"/>
            <a:pathLst>
              <a:path w="5184648" h="841248">
                <a:moveTo>
                  <a:pt x="0" y="0"/>
                </a:moveTo>
                <a:lnTo>
                  <a:pt x="5184648" y="0"/>
                </a:lnTo>
                <a:lnTo>
                  <a:pt x="5184648" y="841248"/>
                </a:lnTo>
                <a:lnTo>
                  <a:pt x="0" y="841248"/>
                </a:lnTo>
                <a:lnTo>
                  <a:pt x="0" y="0"/>
                </a:lnTo>
                <a:close/>
              </a:path>
            </a:pathLst>
          </a:custGeom>
          <a:blipFill>
            <a:blip r:embed="rId5"/>
            <a:stretch>
              <a:fillRect/>
            </a:stretch>
          </a:blipFill>
        </p:spPr>
      </p:sp>
      <p:sp>
        <p:nvSpPr>
          <p:cNvPr id="6" name="Freeform 6"/>
          <p:cNvSpPr/>
          <p:nvPr/>
        </p:nvSpPr>
        <p:spPr>
          <a:xfrm>
            <a:off x="15935857" y="59121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840191" y="2000364"/>
            <a:ext cx="5199650" cy="755028"/>
          </a:xfrm>
          <a:prstGeom prst="rect">
            <a:avLst/>
          </a:prstGeom>
        </p:spPr>
        <p:txBody>
          <a:bodyPr lIns="0" tIns="0" rIns="0" bIns="0" rtlCol="0" anchor="t">
            <a:spAutoFit/>
          </a:bodyPr>
          <a:lstStyle/>
          <a:p>
            <a:pPr algn="l">
              <a:lnSpc>
                <a:spcPts val="6159"/>
              </a:lnSpc>
            </a:pPr>
            <a:r>
              <a:rPr lang="en-US" sz="4399">
                <a:solidFill>
                  <a:srgbClr val="000000"/>
                </a:solidFill>
                <a:latin typeface="Canva Sans"/>
              </a:rPr>
              <a:t>Count-plot: Clarity</a:t>
            </a:r>
          </a:p>
        </p:txBody>
      </p:sp>
      <p:sp>
        <p:nvSpPr>
          <p:cNvPr id="8" name="TextBox 8"/>
          <p:cNvSpPr txBox="1"/>
          <p:nvPr/>
        </p:nvSpPr>
        <p:spPr>
          <a:xfrm>
            <a:off x="4498051" y="268288"/>
            <a:ext cx="929189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Visualization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7799284" y="2328444"/>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5" name="Freeform 5"/>
          <p:cNvSpPr/>
          <p:nvPr/>
        </p:nvSpPr>
        <p:spPr>
          <a:xfrm>
            <a:off x="6763526" y="2067487"/>
            <a:ext cx="10829925" cy="7886700"/>
          </a:xfrm>
          <a:custGeom>
            <a:avLst/>
            <a:gdLst/>
            <a:ahLst/>
            <a:cxnLst/>
            <a:rect l="l" t="t" r="r" b="b"/>
            <a:pathLst>
              <a:path w="10829925" h="7886700">
                <a:moveTo>
                  <a:pt x="0" y="0"/>
                </a:moveTo>
                <a:lnTo>
                  <a:pt x="10829925" y="0"/>
                </a:lnTo>
                <a:lnTo>
                  <a:pt x="10829925" y="7886700"/>
                </a:lnTo>
                <a:lnTo>
                  <a:pt x="0" y="7886700"/>
                </a:lnTo>
                <a:lnTo>
                  <a:pt x="0" y="0"/>
                </a:lnTo>
                <a:close/>
              </a:path>
            </a:pathLst>
          </a:custGeom>
          <a:blipFill>
            <a:blip r:embed="rId3"/>
            <a:stretch>
              <a:fillRect t="-1596" r="-263" b="-939"/>
            </a:stretch>
          </a:blipFill>
        </p:spPr>
      </p:sp>
      <p:sp>
        <p:nvSpPr>
          <p:cNvPr id="6" name="Freeform 6"/>
          <p:cNvSpPr/>
          <p:nvPr/>
        </p:nvSpPr>
        <p:spPr>
          <a:xfrm>
            <a:off x="694549" y="3934273"/>
            <a:ext cx="5667375" cy="5305425"/>
          </a:xfrm>
          <a:custGeom>
            <a:avLst/>
            <a:gdLst/>
            <a:ahLst/>
            <a:cxnLst/>
            <a:rect l="l" t="t" r="r" b="b"/>
            <a:pathLst>
              <a:path w="5667375" h="5305425">
                <a:moveTo>
                  <a:pt x="0" y="0"/>
                </a:moveTo>
                <a:lnTo>
                  <a:pt x="5667375" y="0"/>
                </a:lnTo>
                <a:lnTo>
                  <a:pt x="5667375" y="5305425"/>
                </a:lnTo>
                <a:lnTo>
                  <a:pt x="0" y="5305425"/>
                </a:lnTo>
                <a:lnTo>
                  <a:pt x="0" y="0"/>
                </a:lnTo>
                <a:close/>
              </a:path>
            </a:pathLst>
          </a:custGeom>
          <a:blipFill>
            <a:blip r:embed="rId4"/>
            <a:stretch>
              <a:fillRect/>
            </a:stretch>
          </a:blipFill>
        </p:spPr>
      </p:sp>
      <p:sp>
        <p:nvSpPr>
          <p:cNvPr id="7" name="Freeform 7"/>
          <p:cNvSpPr/>
          <p:nvPr/>
        </p:nvSpPr>
        <p:spPr>
          <a:xfrm>
            <a:off x="694549" y="2941168"/>
            <a:ext cx="5184648" cy="841248"/>
          </a:xfrm>
          <a:custGeom>
            <a:avLst/>
            <a:gdLst/>
            <a:ahLst/>
            <a:cxnLst/>
            <a:rect l="l" t="t" r="r" b="b"/>
            <a:pathLst>
              <a:path w="5184648" h="841248">
                <a:moveTo>
                  <a:pt x="0" y="0"/>
                </a:moveTo>
                <a:lnTo>
                  <a:pt x="5184648" y="0"/>
                </a:lnTo>
                <a:lnTo>
                  <a:pt x="5184648" y="841248"/>
                </a:lnTo>
                <a:lnTo>
                  <a:pt x="0" y="841248"/>
                </a:lnTo>
                <a:lnTo>
                  <a:pt x="0" y="0"/>
                </a:lnTo>
                <a:close/>
              </a:path>
            </a:pathLst>
          </a:custGeom>
          <a:blipFill>
            <a:blip r:embed="rId5"/>
            <a:stretch>
              <a:fillRect/>
            </a:stretch>
          </a:blipFill>
        </p:spPr>
      </p:sp>
      <p:sp>
        <p:nvSpPr>
          <p:cNvPr id="8" name="Freeform 8"/>
          <p:cNvSpPr/>
          <p:nvPr/>
        </p:nvSpPr>
        <p:spPr>
          <a:xfrm>
            <a:off x="16125046" y="543916"/>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694549" y="1981762"/>
            <a:ext cx="5441062" cy="828046"/>
          </a:xfrm>
          <a:prstGeom prst="rect">
            <a:avLst/>
          </a:prstGeom>
        </p:spPr>
        <p:txBody>
          <a:bodyPr lIns="0" tIns="0" rIns="0" bIns="0" rtlCol="0" anchor="t">
            <a:spAutoFit/>
          </a:bodyPr>
          <a:lstStyle/>
          <a:p>
            <a:pPr algn="l">
              <a:lnSpc>
                <a:spcPts val="6859"/>
              </a:lnSpc>
            </a:pPr>
            <a:r>
              <a:rPr lang="en-US" sz="4899">
                <a:solidFill>
                  <a:srgbClr val="000000"/>
                </a:solidFill>
                <a:latin typeface="Canva Sans"/>
              </a:rPr>
              <a:t>Count-plot: Color</a:t>
            </a:r>
          </a:p>
        </p:txBody>
      </p:sp>
      <p:sp>
        <p:nvSpPr>
          <p:cNvPr id="10" name="TextBox 10"/>
          <p:cNvSpPr txBox="1"/>
          <p:nvPr/>
        </p:nvSpPr>
        <p:spPr>
          <a:xfrm>
            <a:off x="4498051" y="268288"/>
            <a:ext cx="929189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Visualization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33388" y="1796899"/>
            <a:ext cx="5221224" cy="402022"/>
          </a:xfrm>
          <a:custGeom>
            <a:avLst/>
            <a:gdLst/>
            <a:ahLst/>
            <a:cxnLst/>
            <a:rect l="l" t="t" r="r" b="b"/>
            <a:pathLst>
              <a:path w="5221224" h="402022">
                <a:moveTo>
                  <a:pt x="0" y="0"/>
                </a:moveTo>
                <a:lnTo>
                  <a:pt x="5221224" y="0"/>
                </a:lnTo>
                <a:lnTo>
                  <a:pt x="5221224" y="402022"/>
                </a:lnTo>
                <a:lnTo>
                  <a:pt x="0" y="402022"/>
                </a:lnTo>
                <a:lnTo>
                  <a:pt x="0" y="0"/>
                </a:lnTo>
                <a:close/>
              </a:path>
            </a:pathLst>
          </a:custGeom>
          <a:blipFill>
            <a:blip r:embed="rId2"/>
            <a:stretch>
              <a:fillRect b="-4627"/>
            </a:stretch>
          </a:blipFill>
        </p:spPr>
      </p:sp>
      <p:sp>
        <p:nvSpPr>
          <p:cNvPr id="3" name="Freeform 3"/>
          <p:cNvSpPr/>
          <p:nvPr/>
        </p:nvSpPr>
        <p:spPr>
          <a:xfrm>
            <a:off x="7242746" y="2923988"/>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3"/>
            <a:stretch>
              <a:fillRect/>
            </a:stretch>
          </a:blipFill>
        </p:spPr>
      </p:sp>
      <p:sp>
        <p:nvSpPr>
          <p:cNvPr id="4" name="Freeform 4"/>
          <p:cNvSpPr/>
          <p:nvPr/>
        </p:nvSpPr>
        <p:spPr>
          <a:xfrm>
            <a:off x="4006072" y="2225758"/>
            <a:ext cx="9528418" cy="7223290"/>
          </a:xfrm>
          <a:custGeom>
            <a:avLst/>
            <a:gdLst/>
            <a:ahLst/>
            <a:cxnLst/>
            <a:rect l="l" t="t" r="r" b="b"/>
            <a:pathLst>
              <a:path w="9528418" h="7223290">
                <a:moveTo>
                  <a:pt x="0" y="0"/>
                </a:moveTo>
                <a:lnTo>
                  <a:pt x="9528418" y="0"/>
                </a:lnTo>
                <a:lnTo>
                  <a:pt x="9528418" y="7223290"/>
                </a:lnTo>
                <a:lnTo>
                  <a:pt x="0" y="7223290"/>
                </a:lnTo>
                <a:lnTo>
                  <a:pt x="0" y="0"/>
                </a:lnTo>
                <a:close/>
              </a:path>
            </a:pathLst>
          </a:custGeom>
          <a:blipFill>
            <a:blip r:embed="rId4"/>
            <a:stretch>
              <a:fillRect l="-1690" r="-1716"/>
            </a:stretch>
          </a:blipFill>
        </p:spPr>
      </p:sp>
      <p:sp>
        <p:nvSpPr>
          <p:cNvPr id="5" name="Freeform 5"/>
          <p:cNvSpPr/>
          <p:nvPr/>
        </p:nvSpPr>
        <p:spPr>
          <a:xfrm>
            <a:off x="10711686" y="2426769"/>
            <a:ext cx="3628554" cy="1814224"/>
          </a:xfrm>
          <a:custGeom>
            <a:avLst/>
            <a:gdLst/>
            <a:ahLst/>
            <a:cxnLst/>
            <a:rect l="l" t="t" r="r" b="b"/>
            <a:pathLst>
              <a:path w="3628554" h="1814224">
                <a:moveTo>
                  <a:pt x="0" y="0"/>
                </a:moveTo>
                <a:lnTo>
                  <a:pt x="3628554" y="0"/>
                </a:lnTo>
                <a:lnTo>
                  <a:pt x="3628554" y="1814224"/>
                </a:lnTo>
                <a:lnTo>
                  <a:pt x="0" y="18142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a:grpSpLocks noChangeAspect="1"/>
          </p:cNvGrpSpPr>
          <p:nvPr/>
        </p:nvGrpSpPr>
        <p:grpSpPr>
          <a:xfrm>
            <a:off x="17072843" y="9019966"/>
            <a:ext cx="1000501" cy="1044410"/>
            <a:chOff x="0" y="0"/>
            <a:chExt cx="1526832" cy="1593850"/>
          </a:xfrm>
        </p:grpSpPr>
        <p:sp>
          <p:nvSpPr>
            <p:cNvPr id="7" name="Freeform 7"/>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8" name="Freeform 8"/>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9" name="Freeform 9"/>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0" name="Freeform 10"/>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1" name="Freeform 11"/>
          <p:cNvSpPr/>
          <p:nvPr/>
        </p:nvSpPr>
        <p:spPr>
          <a:xfrm>
            <a:off x="15368293" y="614862"/>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5103336" y="9248775"/>
            <a:ext cx="8081328" cy="646435"/>
          </a:xfrm>
          <a:prstGeom prst="rect">
            <a:avLst/>
          </a:prstGeom>
        </p:spPr>
        <p:txBody>
          <a:bodyPr lIns="0" tIns="0" rIns="0" bIns="0" rtlCol="0" anchor="t">
            <a:spAutoFit/>
          </a:bodyPr>
          <a:lstStyle/>
          <a:p>
            <a:pPr algn="l">
              <a:lnSpc>
                <a:spcPts val="5319"/>
              </a:lnSpc>
            </a:pPr>
            <a:r>
              <a:rPr lang="en-US" sz="3799">
                <a:solidFill>
                  <a:srgbClr val="000000"/>
                </a:solidFill>
                <a:latin typeface="Canva Sans Bold"/>
              </a:rPr>
              <a:t>Relation between carat and price.</a:t>
            </a:r>
          </a:p>
        </p:txBody>
      </p:sp>
      <p:sp>
        <p:nvSpPr>
          <p:cNvPr id="13" name="TextBox 13"/>
          <p:cNvSpPr txBox="1"/>
          <p:nvPr/>
        </p:nvSpPr>
        <p:spPr>
          <a:xfrm>
            <a:off x="14340240" y="2343598"/>
            <a:ext cx="2044634" cy="580390"/>
          </a:xfrm>
          <a:prstGeom prst="rect">
            <a:avLst/>
          </a:prstGeom>
        </p:spPr>
        <p:txBody>
          <a:bodyPr lIns="0" tIns="0" rIns="0" bIns="0" rtlCol="0" anchor="t">
            <a:spAutoFit/>
          </a:bodyPr>
          <a:lstStyle/>
          <a:p>
            <a:pPr algn="l">
              <a:lnSpc>
                <a:spcPts val="4759"/>
              </a:lnSpc>
            </a:pPr>
            <a:r>
              <a:rPr lang="en-US" sz="3399">
                <a:solidFill>
                  <a:srgbClr val="000000"/>
                </a:solidFill>
                <a:latin typeface="Canva Sans Bold"/>
              </a:rPr>
              <a:t>Outliers?</a:t>
            </a:r>
          </a:p>
        </p:txBody>
      </p:sp>
      <p:sp>
        <p:nvSpPr>
          <p:cNvPr id="14" name="TextBox 14"/>
          <p:cNvSpPr txBox="1"/>
          <p:nvPr/>
        </p:nvSpPr>
        <p:spPr>
          <a:xfrm>
            <a:off x="4498051" y="268288"/>
            <a:ext cx="929189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Visualization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0287000"/>
            <a:chOff x="0" y="0"/>
            <a:chExt cx="9144000" cy="10287000"/>
          </a:xfrm>
        </p:grpSpPr>
        <p:sp>
          <p:nvSpPr>
            <p:cNvPr id="3" name="Freeform 3"/>
            <p:cNvSpPr/>
            <p:nvPr/>
          </p:nvSpPr>
          <p:spPr>
            <a:xfrm>
              <a:off x="0" y="0"/>
              <a:ext cx="9144000" cy="10287000"/>
            </a:xfrm>
            <a:custGeom>
              <a:avLst/>
              <a:gdLst/>
              <a:ahLst/>
              <a:cxnLst/>
              <a:rect l="l" t="t" r="r" b="b"/>
              <a:pathLst>
                <a:path w="9144000" h="10287000">
                  <a:moveTo>
                    <a:pt x="0" y="0"/>
                  </a:moveTo>
                  <a:lnTo>
                    <a:pt x="0" y="10287000"/>
                  </a:lnTo>
                  <a:lnTo>
                    <a:pt x="9144000" y="10287000"/>
                  </a:lnTo>
                  <a:lnTo>
                    <a:pt x="9144000" y="0"/>
                  </a:lnTo>
                  <a:close/>
                </a:path>
              </a:pathLst>
            </a:custGeom>
            <a:solidFill>
              <a:srgbClr val="FFF6E3"/>
            </a:solidFill>
          </p:spPr>
        </p:sp>
      </p:grpSp>
      <p:sp>
        <p:nvSpPr>
          <p:cNvPr id="4" name="Freeform 4"/>
          <p:cNvSpPr/>
          <p:nvPr/>
        </p:nvSpPr>
        <p:spPr>
          <a:xfrm>
            <a:off x="1542689" y="1331176"/>
            <a:ext cx="5838825" cy="5819775"/>
          </a:xfrm>
          <a:custGeom>
            <a:avLst/>
            <a:gdLst/>
            <a:ahLst/>
            <a:cxnLst/>
            <a:rect l="l" t="t" r="r" b="b"/>
            <a:pathLst>
              <a:path w="5838825" h="5819775">
                <a:moveTo>
                  <a:pt x="0" y="0"/>
                </a:moveTo>
                <a:lnTo>
                  <a:pt x="5838825" y="0"/>
                </a:lnTo>
                <a:lnTo>
                  <a:pt x="5838825" y="5819775"/>
                </a:lnTo>
                <a:lnTo>
                  <a:pt x="0" y="5819775"/>
                </a:lnTo>
                <a:lnTo>
                  <a:pt x="0" y="0"/>
                </a:lnTo>
                <a:close/>
              </a:path>
            </a:pathLst>
          </a:custGeom>
          <a:blipFill>
            <a:blip r:embed="rId2"/>
            <a:stretch>
              <a:fillRect/>
            </a:stretch>
          </a:blipFill>
        </p:spPr>
      </p:sp>
      <p:sp>
        <p:nvSpPr>
          <p:cNvPr id="5" name="Freeform 5"/>
          <p:cNvSpPr/>
          <p:nvPr/>
        </p:nvSpPr>
        <p:spPr>
          <a:xfrm>
            <a:off x="9385214" y="6251655"/>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361566" y="5180664"/>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314269" y="1206075"/>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9385214" y="2293907"/>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314269" y="333444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9337917" y="413849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540664" y="785131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3071057" y="139526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304179" y="378376"/>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a:grpSpLocks noChangeAspect="1"/>
          </p:cNvGrpSpPr>
          <p:nvPr/>
        </p:nvGrpSpPr>
        <p:grpSpPr>
          <a:xfrm>
            <a:off x="17072843" y="9019966"/>
            <a:ext cx="1000501" cy="1044410"/>
            <a:chOff x="0" y="0"/>
            <a:chExt cx="1526832" cy="1593850"/>
          </a:xfrm>
        </p:grpSpPr>
        <p:sp>
          <p:nvSpPr>
            <p:cNvPr id="15" name="Freeform 15"/>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16" name="Freeform 16"/>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7" name="Freeform 17"/>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8" name="Freeform 18"/>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9" name="Freeform 19"/>
          <p:cNvSpPr/>
          <p:nvPr/>
        </p:nvSpPr>
        <p:spPr>
          <a:xfrm>
            <a:off x="14824376" y="7520233"/>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0193322" y="1035901"/>
            <a:ext cx="678628" cy="5787491"/>
          </a:xfrm>
          <a:prstGeom prst="rect">
            <a:avLst/>
          </a:prstGeom>
        </p:spPr>
        <p:txBody>
          <a:bodyPr lIns="0" tIns="0" rIns="0" bIns="0" rtlCol="0" anchor="t">
            <a:spAutoFit/>
          </a:bodyPr>
          <a:lstStyle/>
          <a:p>
            <a:pPr algn="ctr">
              <a:lnSpc>
                <a:spcPts val="7783"/>
              </a:lnSpc>
            </a:pPr>
            <a:r>
              <a:rPr lang="en-US" sz="3899">
                <a:solidFill>
                  <a:srgbClr val="000000"/>
                </a:solidFill>
                <a:latin typeface="Montserrat Bold"/>
              </a:rPr>
              <a:t>01 02 03 04 </a:t>
            </a:r>
          </a:p>
          <a:p>
            <a:pPr algn="ctr">
              <a:lnSpc>
                <a:spcPts val="7783"/>
              </a:lnSpc>
            </a:pPr>
            <a:r>
              <a:rPr lang="en-US" sz="3899">
                <a:solidFill>
                  <a:srgbClr val="000000"/>
                </a:solidFill>
                <a:latin typeface="Montserrat Bold"/>
              </a:rPr>
              <a:t>05</a:t>
            </a:r>
          </a:p>
          <a:p>
            <a:pPr algn="ctr">
              <a:lnSpc>
                <a:spcPts val="7783"/>
              </a:lnSpc>
            </a:pPr>
            <a:r>
              <a:rPr lang="en-US" sz="3899">
                <a:solidFill>
                  <a:srgbClr val="000000"/>
                </a:solidFill>
                <a:latin typeface="Montserrat Bold"/>
              </a:rPr>
              <a:t>06</a:t>
            </a:r>
          </a:p>
        </p:txBody>
      </p:sp>
      <p:sp>
        <p:nvSpPr>
          <p:cNvPr id="21" name="TextBox 21"/>
          <p:cNvSpPr txBox="1"/>
          <p:nvPr/>
        </p:nvSpPr>
        <p:spPr>
          <a:xfrm>
            <a:off x="11229708" y="2402957"/>
            <a:ext cx="2691670" cy="419062"/>
          </a:xfrm>
          <a:prstGeom prst="rect">
            <a:avLst/>
          </a:prstGeom>
        </p:spPr>
        <p:txBody>
          <a:bodyPr lIns="0" tIns="0" rIns="0" bIns="0" rtlCol="0" anchor="t">
            <a:spAutoFit/>
          </a:bodyPr>
          <a:lstStyle/>
          <a:p>
            <a:pPr algn="l">
              <a:lnSpc>
                <a:spcPts val="3499"/>
              </a:lnSpc>
            </a:pPr>
            <a:r>
              <a:rPr lang="en-US" sz="2499">
                <a:solidFill>
                  <a:srgbClr val="000000"/>
                </a:solidFill>
                <a:latin typeface="Montserrat Bold"/>
              </a:rPr>
              <a:t>DATA CLEANING</a:t>
            </a:r>
          </a:p>
        </p:txBody>
      </p:sp>
      <p:sp>
        <p:nvSpPr>
          <p:cNvPr id="22" name="TextBox 22"/>
          <p:cNvSpPr txBox="1"/>
          <p:nvPr/>
        </p:nvSpPr>
        <p:spPr>
          <a:xfrm>
            <a:off x="11229708" y="4354116"/>
            <a:ext cx="3626872" cy="412756"/>
          </a:xfrm>
          <a:prstGeom prst="rect">
            <a:avLst/>
          </a:prstGeom>
        </p:spPr>
        <p:txBody>
          <a:bodyPr lIns="0" tIns="0" rIns="0" bIns="0" rtlCol="0" anchor="t">
            <a:spAutoFit/>
          </a:bodyPr>
          <a:lstStyle/>
          <a:p>
            <a:pPr algn="l">
              <a:lnSpc>
                <a:spcPts val="3499"/>
              </a:lnSpc>
            </a:pPr>
            <a:r>
              <a:rPr lang="en-US" sz="2499">
                <a:solidFill>
                  <a:srgbClr val="000000"/>
                </a:solidFill>
                <a:latin typeface="Montserrat Bold"/>
              </a:rPr>
              <a:t>DATA Visualization</a:t>
            </a:r>
          </a:p>
        </p:txBody>
      </p:sp>
      <p:sp>
        <p:nvSpPr>
          <p:cNvPr id="23" name="TextBox 23"/>
          <p:cNvSpPr txBox="1"/>
          <p:nvPr/>
        </p:nvSpPr>
        <p:spPr>
          <a:xfrm>
            <a:off x="11229708" y="1389278"/>
            <a:ext cx="3134830" cy="419062"/>
          </a:xfrm>
          <a:prstGeom prst="rect">
            <a:avLst/>
          </a:prstGeom>
        </p:spPr>
        <p:txBody>
          <a:bodyPr lIns="0" tIns="0" rIns="0" bIns="0" rtlCol="0" anchor="t">
            <a:spAutoFit/>
          </a:bodyPr>
          <a:lstStyle/>
          <a:p>
            <a:pPr algn="l">
              <a:lnSpc>
                <a:spcPts val="3499"/>
              </a:lnSpc>
            </a:pPr>
            <a:r>
              <a:rPr lang="en-US" sz="2499">
                <a:solidFill>
                  <a:srgbClr val="000000"/>
                </a:solidFill>
                <a:latin typeface="Montserrat Bold"/>
              </a:rPr>
              <a:t>DATA EXTRACTION</a:t>
            </a:r>
          </a:p>
        </p:txBody>
      </p:sp>
      <p:sp>
        <p:nvSpPr>
          <p:cNvPr id="24" name="TextBox 24"/>
          <p:cNvSpPr txBox="1"/>
          <p:nvPr/>
        </p:nvSpPr>
        <p:spPr>
          <a:xfrm>
            <a:off x="11229708" y="5309797"/>
            <a:ext cx="3626872" cy="412756"/>
          </a:xfrm>
          <a:prstGeom prst="rect">
            <a:avLst/>
          </a:prstGeom>
        </p:spPr>
        <p:txBody>
          <a:bodyPr lIns="0" tIns="0" rIns="0" bIns="0" rtlCol="0" anchor="t">
            <a:spAutoFit/>
          </a:bodyPr>
          <a:lstStyle/>
          <a:p>
            <a:pPr algn="l">
              <a:lnSpc>
                <a:spcPts val="3499"/>
              </a:lnSpc>
            </a:pPr>
            <a:r>
              <a:rPr lang="en-US" sz="2499">
                <a:solidFill>
                  <a:srgbClr val="000000"/>
                </a:solidFill>
                <a:latin typeface="Montserrat Bold"/>
              </a:rPr>
              <a:t>Data Preprocessing</a:t>
            </a:r>
          </a:p>
        </p:txBody>
      </p:sp>
      <p:sp>
        <p:nvSpPr>
          <p:cNvPr id="25" name="TextBox 25"/>
          <p:cNvSpPr txBox="1"/>
          <p:nvPr/>
        </p:nvSpPr>
        <p:spPr>
          <a:xfrm>
            <a:off x="11229708" y="3378537"/>
            <a:ext cx="3626872" cy="419062"/>
          </a:xfrm>
          <a:prstGeom prst="rect">
            <a:avLst/>
          </a:prstGeom>
        </p:spPr>
        <p:txBody>
          <a:bodyPr lIns="0" tIns="0" rIns="0" bIns="0" rtlCol="0" anchor="t">
            <a:spAutoFit/>
          </a:bodyPr>
          <a:lstStyle/>
          <a:p>
            <a:pPr algn="l">
              <a:lnSpc>
                <a:spcPts val="3499"/>
              </a:lnSpc>
            </a:pPr>
            <a:r>
              <a:rPr lang="en-US" sz="2499">
                <a:solidFill>
                  <a:srgbClr val="000000"/>
                </a:solidFill>
                <a:latin typeface="Montserrat Bold"/>
              </a:rPr>
              <a:t>DOMAIN KNOWLEDGE</a:t>
            </a:r>
          </a:p>
        </p:txBody>
      </p:sp>
      <p:sp>
        <p:nvSpPr>
          <p:cNvPr id="26" name="TextBox 26"/>
          <p:cNvSpPr txBox="1"/>
          <p:nvPr/>
        </p:nvSpPr>
        <p:spPr>
          <a:xfrm>
            <a:off x="11229708" y="6271784"/>
            <a:ext cx="3807498" cy="412756"/>
          </a:xfrm>
          <a:prstGeom prst="rect">
            <a:avLst/>
          </a:prstGeom>
        </p:spPr>
        <p:txBody>
          <a:bodyPr lIns="0" tIns="0" rIns="0" bIns="0" rtlCol="0" anchor="t">
            <a:spAutoFit/>
          </a:bodyPr>
          <a:lstStyle/>
          <a:p>
            <a:pPr algn="l">
              <a:lnSpc>
                <a:spcPts val="3499"/>
              </a:lnSpc>
            </a:pPr>
            <a:r>
              <a:rPr lang="en-US" sz="2499">
                <a:solidFill>
                  <a:srgbClr val="000000"/>
                </a:solidFill>
                <a:latin typeface="Montserrat Bold"/>
              </a:rPr>
              <a:t>Model Training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3" name="Freeform 3"/>
          <p:cNvSpPr/>
          <p:nvPr/>
        </p:nvSpPr>
        <p:spPr>
          <a:xfrm>
            <a:off x="6657437" y="2286896"/>
            <a:ext cx="10049248" cy="7387378"/>
          </a:xfrm>
          <a:custGeom>
            <a:avLst/>
            <a:gdLst/>
            <a:ahLst/>
            <a:cxnLst/>
            <a:rect l="l" t="t" r="r" b="b"/>
            <a:pathLst>
              <a:path w="10049248" h="7387378">
                <a:moveTo>
                  <a:pt x="0" y="0"/>
                </a:moveTo>
                <a:lnTo>
                  <a:pt x="10049248" y="0"/>
                </a:lnTo>
                <a:lnTo>
                  <a:pt x="10049248" y="7387379"/>
                </a:lnTo>
                <a:lnTo>
                  <a:pt x="0" y="7387379"/>
                </a:lnTo>
                <a:lnTo>
                  <a:pt x="0" y="0"/>
                </a:lnTo>
                <a:close/>
              </a:path>
            </a:pathLst>
          </a:custGeom>
          <a:blipFill>
            <a:blip r:embed="rId3"/>
            <a:stretch>
              <a:fillRect l="-376" t="-933" r="-1603" b="-884"/>
            </a:stretch>
          </a:blipFill>
        </p:spPr>
      </p:sp>
      <p:grpSp>
        <p:nvGrpSpPr>
          <p:cNvPr id="4" name="Group 4"/>
          <p:cNvGrpSpPr>
            <a:grpSpLocks noChangeAspect="1"/>
          </p:cNvGrpSpPr>
          <p:nvPr/>
        </p:nvGrpSpPr>
        <p:grpSpPr>
          <a:xfrm>
            <a:off x="17072843" y="9019966"/>
            <a:ext cx="1000501" cy="1044410"/>
            <a:chOff x="0" y="0"/>
            <a:chExt cx="1526832" cy="1593850"/>
          </a:xfrm>
        </p:grpSpPr>
        <p:sp>
          <p:nvSpPr>
            <p:cNvPr id="5" name="Freeform 5"/>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6" name="Freeform 6"/>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7" name="Freeform 7"/>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8" name="Freeform 8"/>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9" name="Freeform 9"/>
          <p:cNvSpPr/>
          <p:nvPr/>
        </p:nvSpPr>
        <p:spPr>
          <a:xfrm>
            <a:off x="15179104" y="520268"/>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692009" y="3480521"/>
            <a:ext cx="4343520" cy="3351707"/>
          </a:xfrm>
          <a:prstGeom prst="rect">
            <a:avLst/>
          </a:prstGeom>
        </p:spPr>
        <p:txBody>
          <a:bodyPr lIns="0" tIns="0" rIns="0" bIns="0" rtlCol="0" anchor="t">
            <a:spAutoFit/>
          </a:bodyPr>
          <a:lstStyle/>
          <a:p>
            <a:pPr algn="ctr">
              <a:lnSpc>
                <a:spcPts val="4493"/>
              </a:lnSpc>
            </a:pPr>
            <a:r>
              <a:rPr lang="en-US" sz="3237">
                <a:solidFill>
                  <a:srgbClr val="000000"/>
                </a:solidFill>
                <a:latin typeface="Canva Sans Bold"/>
              </a:rPr>
              <a:t>As we know that the relation between carat and price goes exponentially that means carat is so important</a:t>
            </a:r>
          </a:p>
        </p:txBody>
      </p:sp>
      <p:sp>
        <p:nvSpPr>
          <p:cNvPr id="11" name="TextBox 11"/>
          <p:cNvSpPr txBox="1"/>
          <p:nvPr/>
        </p:nvSpPr>
        <p:spPr>
          <a:xfrm>
            <a:off x="4498051" y="268288"/>
            <a:ext cx="929189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Visualization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3" name="Freeform 3"/>
          <p:cNvSpPr/>
          <p:nvPr/>
        </p:nvSpPr>
        <p:spPr>
          <a:xfrm>
            <a:off x="6177677" y="1636712"/>
            <a:ext cx="5221224" cy="420624"/>
          </a:xfrm>
          <a:custGeom>
            <a:avLst/>
            <a:gdLst/>
            <a:ahLst/>
            <a:cxnLst/>
            <a:rect l="l" t="t" r="r" b="b"/>
            <a:pathLst>
              <a:path w="5221224" h="420624">
                <a:moveTo>
                  <a:pt x="0" y="0"/>
                </a:moveTo>
                <a:lnTo>
                  <a:pt x="5221224" y="0"/>
                </a:lnTo>
                <a:lnTo>
                  <a:pt x="5221224" y="420624"/>
                </a:lnTo>
                <a:lnTo>
                  <a:pt x="0" y="420624"/>
                </a:lnTo>
                <a:lnTo>
                  <a:pt x="0" y="0"/>
                </a:lnTo>
                <a:close/>
              </a:path>
            </a:pathLst>
          </a:custGeom>
          <a:blipFill>
            <a:blip r:embed="rId3"/>
            <a:stretch>
              <a:fillRect/>
            </a:stretch>
          </a:blipFill>
        </p:spPr>
      </p:sp>
      <p:grpSp>
        <p:nvGrpSpPr>
          <p:cNvPr id="4" name="Group 4"/>
          <p:cNvGrpSpPr/>
          <p:nvPr/>
        </p:nvGrpSpPr>
        <p:grpSpPr>
          <a:xfrm>
            <a:off x="2794354" y="2187041"/>
            <a:ext cx="12371526" cy="7451167"/>
            <a:chOff x="0" y="0"/>
            <a:chExt cx="16495368" cy="9934889"/>
          </a:xfrm>
        </p:grpSpPr>
        <p:sp>
          <p:nvSpPr>
            <p:cNvPr id="5" name="Freeform 5"/>
            <p:cNvSpPr/>
            <p:nvPr/>
          </p:nvSpPr>
          <p:spPr>
            <a:xfrm>
              <a:off x="2848814" y="0"/>
              <a:ext cx="13646554" cy="9934889"/>
            </a:xfrm>
            <a:custGeom>
              <a:avLst/>
              <a:gdLst/>
              <a:ahLst/>
              <a:cxnLst/>
              <a:rect l="l" t="t" r="r" b="b"/>
              <a:pathLst>
                <a:path w="13646554" h="9934889">
                  <a:moveTo>
                    <a:pt x="0" y="0"/>
                  </a:moveTo>
                  <a:lnTo>
                    <a:pt x="13646554" y="0"/>
                  </a:lnTo>
                  <a:lnTo>
                    <a:pt x="13646554" y="9934889"/>
                  </a:lnTo>
                  <a:lnTo>
                    <a:pt x="0" y="9934889"/>
                  </a:lnTo>
                  <a:lnTo>
                    <a:pt x="0" y="0"/>
                  </a:lnTo>
                  <a:close/>
                </a:path>
              </a:pathLst>
            </a:custGeom>
            <a:blipFill>
              <a:blip r:embed="rId4"/>
              <a:stretch>
                <a:fillRect t="-54" r="-7524" b="-2685"/>
              </a:stretch>
            </a:blipFill>
          </p:spPr>
        </p:sp>
        <p:sp>
          <p:nvSpPr>
            <p:cNvPr id="6" name="Freeform 6"/>
            <p:cNvSpPr/>
            <p:nvPr/>
          </p:nvSpPr>
          <p:spPr>
            <a:xfrm>
              <a:off x="1064345" y="261388"/>
              <a:ext cx="8128546" cy="8017196"/>
            </a:xfrm>
            <a:custGeom>
              <a:avLst/>
              <a:gdLst/>
              <a:ahLst/>
              <a:cxnLst/>
              <a:rect l="l" t="t" r="r" b="b"/>
              <a:pathLst>
                <a:path w="8128546" h="8017196">
                  <a:moveTo>
                    <a:pt x="0" y="0"/>
                  </a:moveTo>
                  <a:lnTo>
                    <a:pt x="8128545" y="0"/>
                  </a:lnTo>
                  <a:lnTo>
                    <a:pt x="8128545" y="8017195"/>
                  </a:lnTo>
                  <a:lnTo>
                    <a:pt x="0" y="8017195"/>
                  </a:lnTo>
                  <a:lnTo>
                    <a:pt x="0" y="0"/>
                  </a:lnTo>
                  <a:close/>
                </a:path>
              </a:pathLst>
            </a:custGeom>
            <a:blipFill>
              <a:blip r:embed="rId5"/>
              <a:stretch>
                <a:fillRect/>
              </a:stretch>
            </a:blipFill>
          </p:spPr>
        </p:sp>
        <p:sp>
          <p:nvSpPr>
            <p:cNvPr id="7" name="Freeform 7"/>
            <p:cNvSpPr/>
            <p:nvPr/>
          </p:nvSpPr>
          <p:spPr>
            <a:xfrm>
              <a:off x="947093" y="658437"/>
              <a:ext cx="2775954" cy="3170479"/>
            </a:xfrm>
            <a:custGeom>
              <a:avLst/>
              <a:gdLst/>
              <a:ahLst/>
              <a:cxnLst/>
              <a:rect l="l" t="t" r="r" b="b"/>
              <a:pathLst>
                <a:path w="2775954" h="3170479">
                  <a:moveTo>
                    <a:pt x="0" y="0"/>
                  </a:moveTo>
                  <a:lnTo>
                    <a:pt x="2775954" y="0"/>
                  </a:lnTo>
                  <a:lnTo>
                    <a:pt x="2775954" y="3170479"/>
                  </a:lnTo>
                  <a:lnTo>
                    <a:pt x="0" y="31704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0" y="3851838"/>
              <a:ext cx="2071876" cy="627956"/>
            </a:xfrm>
            <a:prstGeom prst="rect">
              <a:avLst/>
            </a:prstGeom>
          </p:spPr>
          <p:txBody>
            <a:bodyPr lIns="0" tIns="0" rIns="0" bIns="0" rtlCol="0" anchor="t">
              <a:spAutoFit/>
            </a:bodyPr>
            <a:lstStyle/>
            <a:p>
              <a:pPr algn="l">
                <a:lnSpc>
                  <a:spcPts val="3867"/>
                </a:lnSpc>
              </a:pPr>
              <a:r>
                <a:rPr lang="en-US" sz="2762">
                  <a:solidFill>
                    <a:srgbClr val="000000"/>
                  </a:solidFill>
                  <a:latin typeface="Canva Sans Bold"/>
                </a:rPr>
                <a:t>Outliers?</a:t>
              </a:r>
            </a:p>
          </p:txBody>
        </p:sp>
      </p:grpSp>
      <p:grpSp>
        <p:nvGrpSpPr>
          <p:cNvPr id="9" name="Group 9"/>
          <p:cNvGrpSpPr>
            <a:grpSpLocks noChangeAspect="1"/>
          </p:cNvGrpSpPr>
          <p:nvPr/>
        </p:nvGrpSpPr>
        <p:grpSpPr>
          <a:xfrm>
            <a:off x="17072843" y="9019966"/>
            <a:ext cx="1000501" cy="1044410"/>
            <a:chOff x="0" y="0"/>
            <a:chExt cx="1526832" cy="1593850"/>
          </a:xfrm>
        </p:grpSpPr>
        <p:sp>
          <p:nvSpPr>
            <p:cNvPr id="10" name="Freeform 10"/>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11" name="Freeform 11"/>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2" name="Freeform 12"/>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3" name="Freeform 13"/>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4" name="Freeform 14"/>
          <p:cNvSpPr/>
          <p:nvPr/>
        </p:nvSpPr>
        <p:spPr>
          <a:xfrm>
            <a:off x="16077748" y="969590"/>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6274797" y="9494546"/>
            <a:ext cx="5738407" cy="511815"/>
          </a:xfrm>
          <a:prstGeom prst="rect">
            <a:avLst/>
          </a:prstGeom>
        </p:spPr>
        <p:txBody>
          <a:bodyPr lIns="0" tIns="0" rIns="0" bIns="0" rtlCol="0" anchor="t">
            <a:spAutoFit/>
          </a:bodyPr>
          <a:lstStyle/>
          <a:p>
            <a:pPr algn="l">
              <a:lnSpc>
                <a:spcPts val="4339"/>
              </a:lnSpc>
            </a:pPr>
            <a:r>
              <a:rPr lang="en-US" sz="3099">
                <a:solidFill>
                  <a:srgbClr val="000000"/>
                </a:solidFill>
                <a:latin typeface="Canva Sans Bold"/>
              </a:rPr>
              <a:t>Relation between X and price</a:t>
            </a:r>
          </a:p>
        </p:txBody>
      </p:sp>
      <p:sp>
        <p:nvSpPr>
          <p:cNvPr id="16" name="TextBox 16"/>
          <p:cNvSpPr txBox="1"/>
          <p:nvPr/>
        </p:nvSpPr>
        <p:spPr>
          <a:xfrm>
            <a:off x="4498051" y="268288"/>
            <a:ext cx="929189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Visualization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3" name="Freeform 3"/>
          <p:cNvSpPr/>
          <p:nvPr/>
        </p:nvSpPr>
        <p:spPr>
          <a:xfrm>
            <a:off x="6533388" y="1923374"/>
            <a:ext cx="5221224" cy="423672"/>
          </a:xfrm>
          <a:custGeom>
            <a:avLst/>
            <a:gdLst/>
            <a:ahLst/>
            <a:cxnLst/>
            <a:rect l="l" t="t" r="r" b="b"/>
            <a:pathLst>
              <a:path w="5221224" h="423672">
                <a:moveTo>
                  <a:pt x="0" y="0"/>
                </a:moveTo>
                <a:lnTo>
                  <a:pt x="5221224" y="0"/>
                </a:lnTo>
                <a:lnTo>
                  <a:pt x="5221224" y="423672"/>
                </a:lnTo>
                <a:lnTo>
                  <a:pt x="0" y="423672"/>
                </a:lnTo>
                <a:lnTo>
                  <a:pt x="0" y="0"/>
                </a:lnTo>
                <a:close/>
              </a:path>
            </a:pathLst>
          </a:custGeom>
          <a:blipFill>
            <a:blip r:embed="rId3"/>
            <a:stretch>
              <a:fillRect/>
            </a:stretch>
          </a:blipFill>
        </p:spPr>
      </p:sp>
      <p:grpSp>
        <p:nvGrpSpPr>
          <p:cNvPr id="4" name="Group 4"/>
          <p:cNvGrpSpPr/>
          <p:nvPr/>
        </p:nvGrpSpPr>
        <p:grpSpPr>
          <a:xfrm>
            <a:off x="2675239" y="2585380"/>
            <a:ext cx="12937522" cy="6672920"/>
            <a:chOff x="0" y="0"/>
            <a:chExt cx="17250029" cy="8897227"/>
          </a:xfrm>
        </p:grpSpPr>
        <p:sp>
          <p:nvSpPr>
            <p:cNvPr id="5" name="Freeform 5"/>
            <p:cNvSpPr/>
            <p:nvPr/>
          </p:nvSpPr>
          <p:spPr>
            <a:xfrm>
              <a:off x="0" y="32614"/>
              <a:ext cx="12948709" cy="8864613"/>
            </a:xfrm>
            <a:custGeom>
              <a:avLst/>
              <a:gdLst/>
              <a:ahLst/>
              <a:cxnLst/>
              <a:rect l="l" t="t" r="r" b="b"/>
              <a:pathLst>
                <a:path w="12948709" h="8864613">
                  <a:moveTo>
                    <a:pt x="0" y="0"/>
                  </a:moveTo>
                  <a:lnTo>
                    <a:pt x="12948709" y="0"/>
                  </a:lnTo>
                  <a:lnTo>
                    <a:pt x="12948709" y="8864613"/>
                  </a:lnTo>
                  <a:lnTo>
                    <a:pt x="0" y="8864613"/>
                  </a:lnTo>
                  <a:lnTo>
                    <a:pt x="0" y="0"/>
                  </a:lnTo>
                  <a:close/>
                </a:path>
              </a:pathLst>
            </a:custGeom>
            <a:blipFill>
              <a:blip r:embed="rId4"/>
              <a:stretch>
                <a:fillRect t="-545" b="-1452"/>
              </a:stretch>
            </a:blipFill>
          </p:spPr>
        </p:sp>
        <p:sp>
          <p:nvSpPr>
            <p:cNvPr id="6" name="Freeform 6"/>
            <p:cNvSpPr/>
            <p:nvPr/>
          </p:nvSpPr>
          <p:spPr>
            <a:xfrm>
              <a:off x="12725040" y="918296"/>
              <a:ext cx="1802420" cy="2057192"/>
            </a:xfrm>
            <a:custGeom>
              <a:avLst/>
              <a:gdLst/>
              <a:ahLst/>
              <a:cxnLst/>
              <a:rect l="l" t="t" r="r" b="b"/>
              <a:pathLst>
                <a:path w="1802420" h="2057192">
                  <a:moveTo>
                    <a:pt x="0" y="0"/>
                  </a:moveTo>
                  <a:lnTo>
                    <a:pt x="1802420" y="0"/>
                  </a:lnTo>
                  <a:lnTo>
                    <a:pt x="1802420" y="2057192"/>
                  </a:lnTo>
                  <a:lnTo>
                    <a:pt x="0" y="2057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0307432" y="2009517"/>
              <a:ext cx="2490590" cy="2455179"/>
            </a:xfrm>
            <a:custGeom>
              <a:avLst/>
              <a:gdLst/>
              <a:ahLst/>
              <a:cxnLst/>
              <a:rect l="l" t="t" r="r" b="b"/>
              <a:pathLst>
                <a:path w="2490590" h="2455179">
                  <a:moveTo>
                    <a:pt x="0" y="0"/>
                  </a:moveTo>
                  <a:lnTo>
                    <a:pt x="2490590" y="0"/>
                  </a:lnTo>
                  <a:lnTo>
                    <a:pt x="2490590" y="2455179"/>
                  </a:lnTo>
                  <a:lnTo>
                    <a:pt x="0" y="2455179"/>
                  </a:lnTo>
                  <a:lnTo>
                    <a:pt x="0" y="0"/>
                  </a:lnTo>
                  <a:close/>
                </a:path>
              </a:pathLst>
            </a:custGeom>
            <a:blipFill>
              <a:blip r:embed="rId7"/>
              <a:stretch>
                <a:fillRect/>
              </a:stretch>
            </a:blipFill>
          </p:spPr>
        </p:sp>
        <p:sp>
          <p:nvSpPr>
            <p:cNvPr id="8" name="Freeform 8"/>
            <p:cNvSpPr/>
            <p:nvPr/>
          </p:nvSpPr>
          <p:spPr>
            <a:xfrm>
              <a:off x="6703206" y="5737506"/>
              <a:ext cx="2490590" cy="2455179"/>
            </a:xfrm>
            <a:custGeom>
              <a:avLst/>
              <a:gdLst/>
              <a:ahLst/>
              <a:cxnLst/>
              <a:rect l="l" t="t" r="r" b="b"/>
              <a:pathLst>
                <a:path w="2490590" h="2455179">
                  <a:moveTo>
                    <a:pt x="0" y="0"/>
                  </a:moveTo>
                  <a:lnTo>
                    <a:pt x="2490590" y="0"/>
                  </a:lnTo>
                  <a:lnTo>
                    <a:pt x="2490590" y="2455179"/>
                  </a:lnTo>
                  <a:lnTo>
                    <a:pt x="0" y="2455179"/>
                  </a:lnTo>
                  <a:lnTo>
                    <a:pt x="0" y="0"/>
                  </a:lnTo>
                  <a:close/>
                </a:path>
              </a:pathLst>
            </a:custGeom>
            <a:blipFill>
              <a:blip r:embed="rId7"/>
              <a:stretch>
                <a:fillRect/>
              </a:stretch>
            </a:blipFill>
          </p:spPr>
        </p:sp>
        <p:sp>
          <p:nvSpPr>
            <p:cNvPr id="9" name="TextBox 9"/>
            <p:cNvSpPr txBox="1"/>
            <p:nvPr/>
          </p:nvSpPr>
          <p:spPr>
            <a:xfrm>
              <a:off x="13625866" y="-85725"/>
              <a:ext cx="3624163" cy="1100859"/>
            </a:xfrm>
            <a:prstGeom prst="rect">
              <a:avLst/>
            </a:prstGeom>
          </p:spPr>
          <p:txBody>
            <a:bodyPr lIns="0" tIns="0" rIns="0" bIns="0" rtlCol="0" anchor="t">
              <a:spAutoFit/>
            </a:bodyPr>
            <a:lstStyle/>
            <a:p>
              <a:pPr algn="l">
                <a:lnSpc>
                  <a:spcPts val="6765"/>
                </a:lnSpc>
              </a:pPr>
              <a:r>
                <a:rPr lang="en-US" sz="4832">
                  <a:solidFill>
                    <a:srgbClr val="000000"/>
                  </a:solidFill>
                  <a:latin typeface="Canva Sans Bold"/>
                </a:rPr>
                <a:t>Outliers?</a:t>
              </a:r>
            </a:p>
          </p:txBody>
        </p:sp>
      </p:grpSp>
      <p:grpSp>
        <p:nvGrpSpPr>
          <p:cNvPr id="10" name="Group 10"/>
          <p:cNvGrpSpPr>
            <a:grpSpLocks noChangeAspect="1"/>
          </p:cNvGrpSpPr>
          <p:nvPr/>
        </p:nvGrpSpPr>
        <p:grpSpPr>
          <a:xfrm>
            <a:off x="17072843" y="9019966"/>
            <a:ext cx="1000501" cy="1044410"/>
            <a:chOff x="0" y="0"/>
            <a:chExt cx="1526832" cy="1593850"/>
          </a:xfrm>
        </p:grpSpPr>
        <p:sp>
          <p:nvSpPr>
            <p:cNvPr id="11" name="Freeform 11"/>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12" name="Freeform 12"/>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3" name="Freeform 13"/>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4" name="Freeform 14"/>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5" name="Freeform 15"/>
          <p:cNvSpPr/>
          <p:nvPr/>
        </p:nvSpPr>
        <p:spPr>
          <a:xfrm>
            <a:off x="15723021" y="780402"/>
            <a:ext cx="861076" cy="899296"/>
          </a:xfrm>
          <a:custGeom>
            <a:avLst/>
            <a:gdLst/>
            <a:ahLst/>
            <a:cxnLst/>
            <a:rect l="l" t="t" r="r" b="b"/>
            <a:pathLst>
              <a:path w="861076" h="899296">
                <a:moveTo>
                  <a:pt x="0" y="0"/>
                </a:moveTo>
                <a:lnTo>
                  <a:pt x="861075" y="0"/>
                </a:lnTo>
                <a:lnTo>
                  <a:pt x="861075" y="899295"/>
                </a:lnTo>
                <a:lnTo>
                  <a:pt x="0" y="8992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6269680" y="9448800"/>
            <a:ext cx="5748639" cy="511810"/>
          </a:xfrm>
          <a:prstGeom prst="rect">
            <a:avLst/>
          </a:prstGeom>
        </p:spPr>
        <p:txBody>
          <a:bodyPr lIns="0" tIns="0" rIns="0" bIns="0" rtlCol="0" anchor="t">
            <a:spAutoFit/>
          </a:bodyPr>
          <a:lstStyle/>
          <a:p>
            <a:pPr algn="l">
              <a:lnSpc>
                <a:spcPts val="4339"/>
              </a:lnSpc>
            </a:pPr>
            <a:r>
              <a:rPr lang="en-US" sz="3099">
                <a:solidFill>
                  <a:srgbClr val="000000"/>
                </a:solidFill>
                <a:latin typeface="Canva Sans Bold"/>
              </a:rPr>
              <a:t>Relation between Y and price.</a:t>
            </a:r>
          </a:p>
        </p:txBody>
      </p:sp>
      <p:sp>
        <p:nvSpPr>
          <p:cNvPr id="17" name="TextBox 17"/>
          <p:cNvSpPr txBox="1"/>
          <p:nvPr/>
        </p:nvSpPr>
        <p:spPr>
          <a:xfrm>
            <a:off x="4498051" y="268288"/>
            <a:ext cx="929189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Visualization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3" name="Freeform 3"/>
          <p:cNvSpPr/>
          <p:nvPr/>
        </p:nvSpPr>
        <p:spPr>
          <a:xfrm>
            <a:off x="6533388" y="1636712"/>
            <a:ext cx="5221224" cy="420624"/>
          </a:xfrm>
          <a:custGeom>
            <a:avLst/>
            <a:gdLst/>
            <a:ahLst/>
            <a:cxnLst/>
            <a:rect l="l" t="t" r="r" b="b"/>
            <a:pathLst>
              <a:path w="5221224" h="420624">
                <a:moveTo>
                  <a:pt x="0" y="0"/>
                </a:moveTo>
                <a:lnTo>
                  <a:pt x="5221224" y="0"/>
                </a:lnTo>
                <a:lnTo>
                  <a:pt x="5221224" y="420624"/>
                </a:lnTo>
                <a:lnTo>
                  <a:pt x="0" y="420624"/>
                </a:lnTo>
                <a:lnTo>
                  <a:pt x="0" y="0"/>
                </a:lnTo>
                <a:close/>
              </a:path>
            </a:pathLst>
          </a:custGeom>
          <a:blipFill>
            <a:blip r:embed="rId3"/>
            <a:stretch>
              <a:fillRect/>
            </a:stretch>
          </a:blipFill>
        </p:spPr>
      </p:sp>
      <p:grpSp>
        <p:nvGrpSpPr>
          <p:cNvPr id="4" name="Group 4"/>
          <p:cNvGrpSpPr/>
          <p:nvPr/>
        </p:nvGrpSpPr>
        <p:grpSpPr>
          <a:xfrm>
            <a:off x="2154140" y="2289178"/>
            <a:ext cx="13979719" cy="7020901"/>
            <a:chOff x="0" y="0"/>
            <a:chExt cx="18639626" cy="9361201"/>
          </a:xfrm>
        </p:grpSpPr>
        <p:sp>
          <p:nvSpPr>
            <p:cNvPr id="5" name="Freeform 5"/>
            <p:cNvSpPr/>
            <p:nvPr/>
          </p:nvSpPr>
          <p:spPr>
            <a:xfrm>
              <a:off x="0" y="0"/>
              <a:ext cx="13688209" cy="9361201"/>
            </a:xfrm>
            <a:custGeom>
              <a:avLst/>
              <a:gdLst/>
              <a:ahLst/>
              <a:cxnLst/>
              <a:rect l="l" t="t" r="r" b="b"/>
              <a:pathLst>
                <a:path w="13688209" h="9361201">
                  <a:moveTo>
                    <a:pt x="0" y="0"/>
                  </a:moveTo>
                  <a:lnTo>
                    <a:pt x="13688209" y="0"/>
                  </a:lnTo>
                  <a:lnTo>
                    <a:pt x="13688209" y="9361201"/>
                  </a:lnTo>
                  <a:lnTo>
                    <a:pt x="0" y="9361201"/>
                  </a:lnTo>
                  <a:lnTo>
                    <a:pt x="0" y="0"/>
                  </a:lnTo>
                  <a:close/>
                </a:path>
              </a:pathLst>
            </a:custGeom>
            <a:blipFill>
              <a:blip r:embed="rId4"/>
              <a:stretch>
                <a:fillRect l="-388" t="-1714" r="-48" b="-461"/>
              </a:stretch>
            </a:blipFill>
          </p:spPr>
        </p:sp>
        <p:sp>
          <p:nvSpPr>
            <p:cNvPr id="6" name="Freeform 6"/>
            <p:cNvSpPr/>
            <p:nvPr/>
          </p:nvSpPr>
          <p:spPr>
            <a:xfrm>
              <a:off x="11672926" y="5488385"/>
              <a:ext cx="2529082" cy="2493124"/>
            </a:xfrm>
            <a:custGeom>
              <a:avLst/>
              <a:gdLst/>
              <a:ahLst/>
              <a:cxnLst/>
              <a:rect l="l" t="t" r="r" b="b"/>
              <a:pathLst>
                <a:path w="2529082" h="2493124">
                  <a:moveTo>
                    <a:pt x="0" y="0"/>
                  </a:moveTo>
                  <a:lnTo>
                    <a:pt x="2529083" y="0"/>
                  </a:lnTo>
                  <a:lnTo>
                    <a:pt x="2529083" y="2493124"/>
                  </a:lnTo>
                  <a:lnTo>
                    <a:pt x="0" y="2493124"/>
                  </a:lnTo>
                  <a:lnTo>
                    <a:pt x="0" y="0"/>
                  </a:lnTo>
                  <a:close/>
                </a:path>
              </a:pathLst>
            </a:custGeom>
            <a:blipFill>
              <a:blip r:embed="rId5"/>
              <a:stretch>
                <a:fillRect/>
              </a:stretch>
            </a:blipFill>
          </p:spPr>
        </p:sp>
        <p:sp>
          <p:nvSpPr>
            <p:cNvPr id="7" name="Freeform 7"/>
            <p:cNvSpPr/>
            <p:nvPr/>
          </p:nvSpPr>
          <p:spPr>
            <a:xfrm>
              <a:off x="13202925" y="3636725"/>
              <a:ext cx="1830888" cy="2085810"/>
            </a:xfrm>
            <a:custGeom>
              <a:avLst/>
              <a:gdLst/>
              <a:ahLst/>
              <a:cxnLst/>
              <a:rect l="l" t="t" r="r" b="b"/>
              <a:pathLst>
                <a:path w="1830888" h="2085810">
                  <a:moveTo>
                    <a:pt x="0" y="0"/>
                  </a:moveTo>
                  <a:lnTo>
                    <a:pt x="1830888" y="0"/>
                  </a:lnTo>
                  <a:lnTo>
                    <a:pt x="1830888" y="2085810"/>
                  </a:lnTo>
                  <a:lnTo>
                    <a:pt x="0" y="2085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4959451" y="3573258"/>
              <a:ext cx="3680175" cy="1116548"/>
            </a:xfrm>
            <a:prstGeom prst="rect">
              <a:avLst/>
            </a:prstGeom>
          </p:spPr>
          <p:txBody>
            <a:bodyPr lIns="0" tIns="0" rIns="0" bIns="0" rtlCol="0" anchor="t">
              <a:spAutoFit/>
            </a:bodyPr>
            <a:lstStyle/>
            <a:p>
              <a:pPr algn="l">
                <a:lnSpc>
                  <a:spcPts val="6870"/>
                </a:lnSpc>
              </a:pPr>
              <a:r>
                <a:rPr lang="en-US" sz="4907">
                  <a:solidFill>
                    <a:srgbClr val="000000"/>
                  </a:solidFill>
                  <a:latin typeface="Canva Sans Bold"/>
                </a:rPr>
                <a:t>Outliers?</a:t>
              </a:r>
            </a:p>
          </p:txBody>
        </p:sp>
      </p:grpSp>
      <p:grpSp>
        <p:nvGrpSpPr>
          <p:cNvPr id="9" name="Group 9"/>
          <p:cNvGrpSpPr>
            <a:grpSpLocks noChangeAspect="1"/>
          </p:cNvGrpSpPr>
          <p:nvPr/>
        </p:nvGrpSpPr>
        <p:grpSpPr>
          <a:xfrm>
            <a:off x="17072843" y="9019966"/>
            <a:ext cx="1000501" cy="1044410"/>
            <a:chOff x="0" y="0"/>
            <a:chExt cx="1526832" cy="1593850"/>
          </a:xfrm>
        </p:grpSpPr>
        <p:sp>
          <p:nvSpPr>
            <p:cNvPr id="10" name="Freeform 10"/>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11" name="Freeform 11"/>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2" name="Freeform 12"/>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3" name="Freeform 13"/>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4" name="Freeform 14"/>
          <p:cNvSpPr/>
          <p:nvPr/>
        </p:nvSpPr>
        <p:spPr>
          <a:xfrm>
            <a:off x="15628426" y="638510"/>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6233058" y="9262453"/>
            <a:ext cx="5821885" cy="511810"/>
          </a:xfrm>
          <a:prstGeom prst="rect">
            <a:avLst/>
          </a:prstGeom>
        </p:spPr>
        <p:txBody>
          <a:bodyPr lIns="0" tIns="0" rIns="0" bIns="0" rtlCol="0" anchor="t">
            <a:spAutoFit/>
          </a:bodyPr>
          <a:lstStyle/>
          <a:p>
            <a:pPr algn="l">
              <a:lnSpc>
                <a:spcPts val="4339"/>
              </a:lnSpc>
            </a:pPr>
            <a:r>
              <a:rPr lang="en-US" sz="3099">
                <a:solidFill>
                  <a:srgbClr val="000000"/>
                </a:solidFill>
                <a:latin typeface="Canva Sans Bold"/>
              </a:rPr>
              <a:t>Relation between Z and price.</a:t>
            </a:r>
          </a:p>
        </p:txBody>
      </p:sp>
      <p:sp>
        <p:nvSpPr>
          <p:cNvPr id="16" name="TextBox 16"/>
          <p:cNvSpPr txBox="1"/>
          <p:nvPr/>
        </p:nvSpPr>
        <p:spPr>
          <a:xfrm>
            <a:off x="4498051" y="268288"/>
            <a:ext cx="929189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Visualization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1028700" y="2286126"/>
            <a:ext cx="5117592" cy="908304"/>
          </a:xfrm>
          <a:custGeom>
            <a:avLst/>
            <a:gdLst/>
            <a:ahLst/>
            <a:cxnLst/>
            <a:rect l="l" t="t" r="r" b="b"/>
            <a:pathLst>
              <a:path w="5117592" h="908304">
                <a:moveTo>
                  <a:pt x="0" y="0"/>
                </a:moveTo>
                <a:lnTo>
                  <a:pt x="5117592" y="0"/>
                </a:lnTo>
                <a:lnTo>
                  <a:pt x="5117592" y="908304"/>
                </a:lnTo>
                <a:lnTo>
                  <a:pt x="0" y="908304"/>
                </a:lnTo>
                <a:lnTo>
                  <a:pt x="0" y="0"/>
                </a:lnTo>
                <a:close/>
              </a:path>
            </a:pathLst>
          </a:custGeom>
          <a:blipFill>
            <a:blip r:embed="rId2"/>
            <a:stretch>
              <a:fillRect/>
            </a:stretch>
          </a:blipFill>
        </p:spPr>
      </p:sp>
      <p:grpSp>
        <p:nvGrpSpPr>
          <p:cNvPr id="5" name="Group 5"/>
          <p:cNvGrpSpPr/>
          <p:nvPr/>
        </p:nvGrpSpPr>
        <p:grpSpPr>
          <a:xfrm>
            <a:off x="934234" y="3024149"/>
            <a:ext cx="16419532" cy="6518022"/>
            <a:chOff x="0" y="0"/>
            <a:chExt cx="21892709" cy="8690697"/>
          </a:xfrm>
        </p:grpSpPr>
        <p:sp>
          <p:nvSpPr>
            <p:cNvPr id="6" name="Freeform 6"/>
            <p:cNvSpPr/>
            <p:nvPr/>
          </p:nvSpPr>
          <p:spPr>
            <a:xfrm>
              <a:off x="0" y="0"/>
              <a:ext cx="21892709" cy="7121543"/>
            </a:xfrm>
            <a:custGeom>
              <a:avLst/>
              <a:gdLst/>
              <a:ahLst/>
              <a:cxnLst/>
              <a:rect l="l" t="t" r="r" b="b"/>
              <a:pathLst>
                <a:path w="21892709" h="7121543">
                  <a:moveTo>
                    <a:pt x="0" y="0"/>
                  </a:moveTo>
                  <a:lnTo>
                    <a:pt x="21892709" y="0"/>
                  </a:lnTo>
                  <a:lnTo>
                    <a:pt x="21892709" y="7121543"/>
                  </a:lnTo>
                  <a:lnTo>
                    <a:pt x="0" y="7121543"/>
                  </a:lnTo>
                  <a:lnTo>
                    <a:pt x="0" y="0"/>
                  </a:lnTo>
                  <a:close/>
                </a:path>
              </a:pathLst>
            </a:custGeom>
            <a:blipFill>
              <a:blip r:embed="rId3"/>
              <a:stretch>
                <a:fillRect l="-10307" r="-10367"/>
              </a:stretch>
            </a:blipFill>
          </p:spPr>
        </p:sp>
        <p:sp>
          <p:nvSpPr>
            <p:cNvPr id="7" name="Freeform 7"/>
            <p:cNvSpPr/>
            <p:nvPr/>
          </p:nvSpPr>
          <p:spPr>
            <a:xfrm>
              <a:off x="533813" y="5552389"/>
              <a:ext cx="3183571" cy="3138307"/>
            </a:xfrm>
            <a:custGeom>
              <a:avLst/>
              <a:gdLst/>
              <a:ahLst/>
              <a:cxnLst/>
              <a:rect l="l" t="t" r="r" b="b"/>
              <a:pathLst>
                <a:path w="3183571" h="3138307">
                  <a:moveTo>
                    <a:pt x="0" y="0"/>
                  </a:moveTo>
                  <a:lnTo>
                    <a:pt x="3183571" y="0"/>
                  </a:lnTo>
                  <a:lnTo>
                    <a:pt x="3183571" y="3138308"/>
                  </a:lnTo>
                  <a:lnTo>
                    <a:pt x="0" y="3138308"/>
                  </a:lnTo>
                  <a:lnTo>
                    <a:pt x="0" y="0"/>
                  </a:lnTo>
                  <a:close/>
                </a:path>
              </a:pathLst>
            </a:custGeom>
            <a:blipFill>
              <a:blip r:embed="rId4"/>
              <a:stretch>
                <a:fillRect/>
              </a:stretch>
            </a:blipFill>
          </p:spPr>
        </p:sp>
      </p:grpSp>
      <p:pic>
        <p:nvPicPr>
          <p:cNvPr id="8" name="Picture 8"/>
          <p:cNvPicPr>
            <a:picLocks noChangeAspect="1"/>
          </p:cNvPicPr>
          <p:nvPr/>
        </p:nvPicPr>
        <p:blipFill>
          <a:blip r:embed="rId5"/>
          <a:srcRect/>
          <a:stretch>
            <a:fillRect/>
          </a:stretch>
        </p:blipFill>
        <p:spPr>
          <a:xfrm>
            <a:off x="6146292" y="2286126"/>
            <a:ext cx="1154926" cy="1149151"/>
          </a:xfrm>
          <a:prstGeom prst="rect">
            <a:avLst/>
          </a:prstGeom>
        </p:spPr>
      </p:pic>
      <p:grpSp>
        <p:nvGrpSpPr>
          <p:cNvPr id="9" name="Group 9"/>
          <p:cNvGrpSpPr>
            <a:grpSpLocks noChangeAspect="1"/>
          </p:cNvGrpSpPr>
          <p:nvPr/>
        </p:nvGrpSpPr>
        <p:grpSpPr>
          <a:xfrm>
            <a:off x="17072843" y="9019966"/>
            <a:ext cx="1000501" cy="1044410"/>
            <a:chOff x="0" y="0"/>
            <a:chExt cx="1526832" cy="1593850"/>
          </a:xfrm>
        </p:grpSpPr>
        <p:sp>
          <p:nvSpPr>
            <p:cNvPr id="10" name="Freeform 10"/>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11" name="Freeform 11"/>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2" name="Freeform 12"/>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3" name="Freeform 13"/>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4" name="Freeform 14"/>
          <p:cNvSpPr/>
          <p:nvPr/>
        </p:nvSpPr>
        <p:spPr>
          <a:xfrm>
            <a:off x="15864912" y="1185195"/>
            <a:ext cx="861076" cy="899296"/>
          </a:xfrm>
          <a:custGeom>
            <a:avLst/>
            <a:gdLst/>
            <a:ahLst/>
            <a:cxnLst/>
            <a:rect l="l" t="t" r="r" b="b"/>
            <a:pathLst>
              <a:path w="861076" h="899296">
                <a:moveTo>
                  <a:pt x="0" y="0"/>
                </a:moveTo>
                <a:lnTo>
                  <a:pt x="861075" y="0"/>
                </a:lnTo>
                <a:lnTo>
                  <a:pt x="861075" y="899295"/>
                </a:lnTo>
                <a:lnTo>
                  <a:pt x="0" y="899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8817650" y="7874961"/>
            <a:ext cx="861076" cy="899296"/>
          </a:xfrm>
          <a:custGeom>
            <a:avLst/>
            <a:gdLst/>
            <a:ahLst/>
            <a:cxnLst/>
            <a:rect l="l" t="t" r="r" b="b"/>
            <a:pathLst>
              <a:path w="861076" h="899296">
                <a:moveTo>
                  <a:pt x="0" y="0"/>
                </a:moveTo>
                <a:lnTo>
                  <a:pt x="861075" y="0"/>
                </a:lnTo>
                <a:lnTo>
                  <a:pt x="861075" y="899295"/>
                </a:lnTo>
                <a:lnTo>
                  <a:pt x="0" y="899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4112106" y="424782"/>
            <a:ext cx="1006378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Preprocessing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9863" y="3553974"/>
            <a:ext cx="16823231" cy="3705225"/>
          </a:xfrm>
          <a:custGeom>
            <a:avLst/>
            <a:gdLst/>
            <a:ahLst/>
            <a:cxnLst/>
            <a:rect l="l" t="t" r="r" b="b"/>
            <a:pathLst>
              <a:path w="16823231" h="3705225">
                <a:moveTo>
                  <a:pt x="0" y="0"/>
                </a:moveTo>
                <a:lnTo>
                  <a:pt x="16823231" y="0"/>
                </a:lnTo>
                <a:lnTo>
                  <a:pt x="16823231" y="3705225"/>
                </a:lnTo>
                <a:lnTo>
                  <a:pt x="0" y="3705225"/>
                </a:lnTo>
                <a:lnTo>
                  <a:pt x="0" y="0"/>
                </a:lnTo>
                <a:close/>
              </a:path>
            </a:pathLst>
          </a:custGeom>
          <a:blipFill>
            <a:blip r:embed="rId2"/>
            <a:stretch>
              <a:fillRect l="-18368" r="-28329"/>
            </a:stretch>
          </a:blipFill>
        </p:spPr>
      </p:sp>
      <p:grpSp>
        <p:nvGrpSpPr>
          <p:cNvPr id="3" name="Group 3"/>
          <p:cNvGrpSpPr>
            <a:grpSpLocks noChangeAspect="1"/>
          </p:cNvGrpSpPr>
          <p:nvPr/>
        </p:nvGrpSpPr>
        <p:grpSpPr>
          <a:xfrm>
            <a:off x="17072843" y="9019966"/>
            <a:ext cx="1000501" cy="1044410"/>
            <a:chOff x="0" y="0"/>
            <a:chExt cx="1526832" cy="1593850"/>
          </a:xfrm>
        </p:grpSpPr>
        <p:sp>
          <p:nvSpPr>
            <p:cNvPr id="4" name="Freeform 4"/>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5" name="Freeform 5"/>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6" name="Freeform 6"/>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7" name="Freeform 7"/>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8" name="Freeform 8"/>
          <p:cNvSpPr/>
          <p:nvPr/>
        </p:nvSpPr>
        <p:spPr>
          <a:xfrm>
            <a:off x="1028700" y="2286126"/>
            <a:ext cx="5117592" cy="908304"/>
          </a:xfrm>
          <a:custGeom>
            <a:avLst/>
            <a:gdLst/>
            <a:ahLst/>
            <a:cxnLst/>
            <a:rect l="l" t="t" r="r" b="b"/>
            <a:pathLst>
              <a:path w="5117592" h="908304">
                <a:moveTo>
                  <a:pt x="0" y="0"/>
                </a:moveTo>
                <a:lnTo>
                  <a:pt x="5117592" y="0"/>
                </a:lnTo>
                <a:lnTo>
                  <a:pt x="5117592" y="908304"/>
                </a:lnTo>
                <a:lnTo>
                  <a:pt x="0" y="908304"/>
                </a:lnTo>
                <a:lnTo>
                  <a:pt x="0" y="0"/>
                </a:lnTo>
                <a:close/>
              </a:path>
            </a:pathLst>
          </a:custGeom>
          <a:blipFill>
            <a:blip r:embed="rId3"/>
            <a:stretch>
              <a:fillRect/>
            </a:stretch>
          </a:blipFill>
        </p:spPr>
      </p:sp>
      <p:pic>
        <p:nvPicPr>
          <p:cNvPr id="9" name="Picture 9"/>
          <p:cNvPicPr>
            <a:picLocks noChangeAspect="1"/>
          </p:cNvPicPr>
          <p:nvPr/>
        </p:nvPicPr>
        <p:blipFill>
          <a:blip r:embed="rId4"/>
          <a:srcRect/>
          <a:stretch>
            <a:fillRect/>
          </a:stretch>
        </p:blipFill>
        <p:spPr>
          <a:xfrm>
            <a:off x="6146292" y="2286126"/>
            <a:ext cx="1154926" cy="1149151"/>
          </a:xfrm>
          <a:prstGeom prst="rect">
            <a:avLst/>
          </a:prstGeom>
        </p:spPr>
      </p:pic>
      <p:sp>
        <p:nvSpPr>
          <p:cNvPr id="10" name="Freeform 10"/>
          <p:cNvSpPr/>
          <p:nvPr/>
        </p:nvSpPr>
        <p:spPr>
          <a:xfrm>
            <a:off x="15699372" y="969590"/>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33902" y="7780366"/>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1158854" y="494254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4112106" y="424782"/>
            <a:ext cx="1006378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Preprocessing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5" name="TextBox 5"/>
          <p:cNvSpPr txBox="1"/>
          <p:nvPr/>
        </p:nvSpPr>
        <p:spPr>
          <a:xfrm>
            <a:off x="607578" y="4665212"/>
            <a:ext cx="18206768" cy="5212927"/>
          </a:xfrm>
          <a:prstGeom prst="rect">
            <a:avLst/>
          </a:prstGeom>
        </p:spPr>
        <p:txBody>
          <a:bodyPr lIns="0" tIns="0" rIns="0" bIns="0" rtlCol="0" anchor="t">
            <a:spAutoFit/>
          </a:bodyPr>
          <a:lstStyle/>
          <a:p>
            <a:pPr algn="ctr">
              <a:lnSpc>
                <a:spcPts val="5385"/>
              </a:lnSpc>
            </a:pPr>
            <a:endParaRPr/>
          </a:p>
          <a:p>
            <a:pPr marL="581324" lvl="1" indent="-290662" algn="l">
              <a:lnSpc>
                <a:spcPts val="5385"/>
              </a:lnSpc>
              <a:buFont typeface="Arial"/>
              <a:buChar char="•"/>
            </a:pPr>
            <a:r>
              <a:rPr lang="en-US" sz="2692">
                <a:solidFill>
                  <a:srgbClr val="000000"/>
                </a:solidFill>
                <a:latin typeface="Canva Sans Bold"/>
              </a:rPr>
              <a:t>Average Dimension: </a:t>
            </a:r>
          </a:p>
          <a:p>
            <a:pPr marL="581324" lvl="1" indent="-290662" algn="l">
              <a:lnSpc>
                <a:spcPts val="5385"/>
              </a:lnSpc>
              <a:buFont typeface="Arial"/>
              <a:buChar char="•"/>
            </a:pPr>
            <a:r>
              <a:rPr lang="en-US" sz="2692">
                <a:solidFill>
                  <a:srgbClr val="000000"/>
                </a:solidFill>
                <a:latin typeface="Canva Sans Bold"/>
              </a:rPr>
              <a:t>Volume Calculation: </a:t>
            </a:r>
          </a:p>
          <a:p>
            <a:pPr marL="581324" lvl="1" indent="-290662" algn="l">
              <a:lnSpc>
                <a:spcPts val="5385"/>
              </a:lnSpc>
              <a:buFont typeface="Arial"/>
              <a:buChar char="•"/>
            </a:pPr>
            <a:r>
              <a:rPr lang="en-US" sz="2692">
                <a:solidFill>
                  <a:srgbClr val="000000"/>
                </a:solidFill>
                <a:latin typeface="Canva Sans Bold"/>
              </a:rPr>
              <a:t>Depth with Average Dimension : </a:t>
            </a:r>
          </a:p>
          <a:p>
            <a:pPr marL="581324" lvl="1" indent="-290662" algn="l">
              <a:lnSpc>
                <a:spcPts val="5385"/>
              </a:lnSpc>
              <a:buFont typeface="Arial"/>
              <a:buChar char="•"/>
            </a:pPr>
            <a:r>
              <a:rPr lang="en-US" sz="2692">
                <a:solidFill>
                  <a:srgbClr val="000000"/>
                </a:solidFill>
                <a:latin typeface="Canva Sans Bold"/>
              </a:rPr>
              <a:t>Drop Unnecessary Columns: Remove 'x', 'y', 'z', 'depth', and 'Id' columns.</a:t>
            </a:r>
          </a:p>
          <a:p>
            <a:pPr marL="581324" lvl="1" indent="-290662" algn="l">
              <a:lnSpc>
                <a:spcPts val="5385"/>
              </a:lnSpc>
              <a:buFont typeface="Arial"/>
              <a:buChar char="•"/>
            </a:pPr>
            <a:r>
              <a:rPr lang="en-US" sz="2692">
                <a:solidFill>
                  <a:srgbClr val="000000"/>
                </a:solidFill>
                <a:latin typeface="Canva Sans Bold"/>
              </a:rPr>
              <a:t>Standard Scaling: Scale numerical features to have zero mean and unit variance.</a:t>
            </a:r>
          </a:p>
          <a:p>
            <a:pPr algn="l">
              <a:lnSpc>
                <a:spcPts val="5385"/>
              </a:lnSpc>
            </a:pPr>
            <a:r>
              <a:rPr lang="en-US" sz="2692">
                <a:solidFill>
                  <a:srgbClr val="000000"/>
                </a:solidFill>
                <a:latin typeface="Canva Sans Bold"/>
              </a:rPr>
              <a:t>Result: Transformed numerical features ready for model training.</a:t>
            </a:r>
          </a:p>
          <a:p>
            <a:pPr algn="ctr">
              <a:lnSpc>
                <a:spcPts val="3518"/>
              </a:lnSpc>
            </a:pPr>
            <a:endParaRPr lang="en-US" sz="2692">
              <a:solidFill>
                <a:srgbClr val="000000"/>
              </a:solidFill>
              <a:latin typeface="Canva Sans Bold"/>
            </a:endParaRPr>
          </a:p>
        </p:txBody>
      </p:sp>
      <p:sp>
        <p:nvSpPr>
          <p:cNvPr id="6" name="Freeform 6"/>
          <p:cNvSpPr/>
          <p:nvPr/>
        </p:nvSpPr>
        <p:spPr>
          <a:xfrm>
            <a:off x="827336" y="3960209"/>
            <a:ext cx="2047111" cy="1166853"/>
          </a:xfrm>
          <a:custGeom>
            <a:avLst/>
            <a:gdLst/>
            <a:ahLst/>
            <a:cxnLst/>
            <a:rect l="l" t="t" r="r" b="b"/>
            <a:pathLst>
              <a:path w="2047111" h="1166853">
                <a:moveTo>
                  <a:pt x="0" y="0"/>
                </a:moveTo>
                <a:lnTo>
                  <a:pt x="2047111" y="0"/>
                </a:lnTo>
                <a:lnTo>
                  <a:pt x="2047111" y="1166853"/>
                </a:lnTo>
                <a:lnTo>
                  <a:pt x="0" y="1166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a:grpSpLocks noChangeAspect="1"/>
          </p:cNvGrpSpPr>
          <p:nvPr/>
        </p:nvGrpSpPr>
        <p:grpSpPr>
          <a:xfrm>
            <a:off x="17072843" y="9019966"/>
            <a:ext cx="1000501" cy="1044410"/>
            <a:chOff x="0" y="0"/>
            <a:chExt cx="1526832" cy="1593850"/>
          </a:xfrm>
        </p:grpSpPr>
        <p:sp>
          <p:nvSpPr>
            <p:cNvPr id="8" name="Freeform 8"/>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9" name="Freeform 9"/>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0" name="Freeform 10"/>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1" name="Freeform 11"/>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2" name="Freeform 12"/>
          <p:cNvSpPr/>
          <p:nvPr/>
        </p:nvSpPr>
        <p:spPr>
          <a:xfrm>
            <a:off x="15628426" y="874996"/>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409245" y="2333478"/>
            <a:ext cx="11402166" cy="1552575"/>
          </a:xfrm>
          <a:prstGeom prst="rect">
            <a:avLst/>
          </a:prstGeom>
        </p:spPr>
        <p:txBody>
          <a:bodyPr lIns="0" tIns="0" rIns="0" bIns="0" rtlCol="0" anchor="t">
            <a:spAutoFit/>
          </a:bodyPr>
          <a:lstStyle/>
          <a:p>
            <a:pPr algn="ctr">
              <a:lnSpc>
                <a:spcPts val="5320"/>
              </a:lnSpc>
            </a:pPr>
            <a:r>
              <a:rPr lang="en-US" sz="3800">
                <a:solidFill>
                  <a:srgbClr val="000000"/>
                </a:solidFill>
                <a:latin typeface="Canva Sans Bold"/>
              </a:rPr>
              <a:t>Preprocessing Pipeline for Numerical Features</a:t>
            </a:r>
          </a:p>
          <a:p>
            <a:pPr algn="ctr">
              <a:lnSpc>
                <a:spcPts val="7279"/>
              </a:lnSpc>
            </a:pPr>
            <a:endParaRPr lang="en-US" sz="3800">
              <a:solidFill>
                <a:srgbClr val="000000"/>
              </a:solidFill>
              <a:latin typeface="Canva Sans Bold"/>
            </a:endParaRPr>
          </a:p>
        </p:txBody>
      </p:sp>
      <p:sp>
        <p:nvSpPr>
          <p:cNvPr id="14" name="TextBox 14"/>
          <p:cNvSpPr txBox="1"/>
          <p:nvPr/>
        </p:nvSpPr>
        <p:spPr>
          <a:xfrm>
            <a:off x="607578" y="3260176"/>
            <a:ext cx="17072843" cy="497840"/>
          </a:xfrm>
          <a:prstGeom prst="rect">
            <a:avLst/>
          </a:prstGeom>
        </p:spPr>
        <p:txBody>
          <a:bodyPr lIns="0" tIns="0" rIns="0" bIns="0" rtlCol="0" anchor="t">
            <a:spAutoFit/>
          </a:bodyPr>
          <a:lstStyle/>
          <a:p>
            <a:pPr algn="l">
              <a:lnSpc>
                <a:spcPts val="4060"/>
              </a:lnSpc>
            </a:pPr>
            <a:r>
              <a:rPr lang="en-US" sz="2900">
                <a:solidFill>
                  <a:srgbClr val="000000"/>
                </a:solidFill>
                <a:latin typeface="Canva Sans Bold"/>
              </a:rPr>
              <a:t>Objective</a:t>
            </a:r>
            <a:r>
              <a:rPr lang="en-US" sz="2900">
                <a:solidFill>
                  <a:srgbClr val="000000"/>
                </a:solidFill>
                <a:latin typeface="Canva Sans"/>
              </a:rPr>
              <a:t>: Prepare numerical features in the diamond dataset for machine learning models.</a:t>
            </a:r>
          </a:p>
        </p:txBody>
      </p:sp>
      <p:sp>
        <p:nvSpPr>
          <p:cNvPr id="15" name="TextBox 15"/>
          <p:cNvSpPr txBox="1"/>
          <p:nvPr/>
        </p:nvSpPr>
        <p:spPr>
          <a:xfrm>
            <a:off x="2874447" y="4103084"/>
            <a:ext cx="8753076" cy="1059018"/>
          </a:xfrm>
          <a:prstGeom prst="rect">
            <a:avLst/>
          </a:prstGeom>
        </p:spPr>
        <p:txBody>
          <a:bodyPr lIns="0" tIns="0" rIns="0" bIns="0" rtlCol="0" anchor="t">
            <a:spAutoFit/>
          </a:bodyPr>
          <a:lstStyle/>
          <a:p>
            <a:pPr algn="ctr">
              <a:lnSpc>
                <a:spcPts val="7943"/>
              </a:lnSpc>
            </a:pPr>
            <a:r>
              <a:rPr lang="en-US" sz="7943">
                <a:solidFill>
                  <a:srgbClr val="DAC6BF"/>
                </a:solidFill>
                <a:latin typeface="Fascinate Bold"/>
              </a:rPr>
              <a:t>Pipeline Steps:</a:t>
            </a:r>
          </a:p>
        </p:txBody>
      </p:sp>
      <p:sp>
        <p:nvSpPr>
          <p:cNvPr id="16" name="TextBox 16"/>
          <p:cNvSpPr txBox="1"/>
          <p:nvPr/>
        </p:nvSpPr>
        <p:spPr>
          <a:xfrm>
            <a:off x="4112106" y="424782"/>
            <a:ext cx="1006378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Preprocessing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7905559" y="3809647"/>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grpSp>
        <p:nvGrpSpPr>
          <p:cNvPr id="5" name="Group 5"/>
          <p:cNvGrpSpPr>
            <a:grpSpLocks noChangeAspect="1"/>
          </p:cNvGrpSpPr>
          <p:nvPr/>
        </p:nvGrpSpPr>
        <p:grpSpPr>
          <a:xfrm>
            <a:off x="17072843" y="9019966"/>
            <a:ext cx="1000501" cy="1044410"/>
            <a:chOff x="0" y="0"/>
            <a:chExt cx="1526832" cy="1593850"/>
          </a:xfrm>
        </p:grpSpPr>
        <p:sp>
          <p:nvSpPr>
            <p:cNvPr id="6" name="Freeform 6"/>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7" name="Freeform 7"/>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8" name="Freeform 8"/>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9" name="Freeform 9"/>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0" name="Freeform 10"/>
          <p:cNvSpPr/>
          <p:nvPr/>
        </p:nvSpPr>
        <p:spPr>
          <a:xfrm>
            <a:off x="634078" y="3922157"/>
            <a:ext cx="609277" cy="706409"/>
          </a:xfrm>
          <a:custGeom>
            <a:avLst/>
            <a:gdLst/>
            <a:ahLst/>
            <a:cxnLst/>
            <a:rect l="l" t="t" r="r" b="b"/>
            <a:pathLst>
              <a:path w="609277" h="706409">
                <a:moveTo>
                  <a:pt x="0" y="0"/>
                </a:moveTo>
                <a:lnTo>
                  <a:pt x="609277" y="0"/>
                </a:lnTo>
                <a:lnTo>
                  <a:pt x="609277" y="706409"/>
                </a:lnTo>
                <a:lnTo>
                  <a:pt x="0" y="7064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540668" y="5657266"/>
            <a:ext cx="702687" cy="555123"/>
          </a:xfrm>
          <a:custGeom>
            <a:avLst/>
            <a:gdLst/>
            <a:ahLst/>
            <a:cxnLst/>
            <a:rect l="l" t="t" r="r" b="b"/>
            <a:pathLst>
              <a:path w="702687" h="555123">
                <a:moveTo>
                  <a:pt x="0" y="0"/>
                </a:moveTo>
                <a:lnTo>
                  <a:pt x="702687" y="0"/>
                </a:lnTo>
                <a:lnTo>
                  <a:pt x="702687" y="555123"/>
                </a:lnTo>
                <a:lnTo>
                  <a:pt x="0" y="555123"/>
                </a:lnTo>
                <a:lnTo>
                  <a:pt x="0" y="0"/>
                </a:lnTo>
                <a:close/>
              </a:path>
            </a:pathLst>
          </a:custGeom>
          <a:blipFill>
            <a:blip r:embed="rId5"/>
            <a:stretch>
              <a:fillRect/>
            </a:stretch>
          </a:blipFill>
        </p:spPr>
      </p:sp>
      <p:sp>
        <p:nvSpPr>
          <p:cNvPr id="12" name="Freeform 12"/>
          <p:cNvSpPr/>
          <p:nvPr/>
        </p:nvSpPr>
        <p:spPr>
          <a:xfrm>
            <a:off x="540668" y="6730109"/>
            <a:ext cx="702687" cy="733877"/>
          </a:xfrm>
          <a:custGeom>
            <a:avLst/>
            <a:gdLst/>
            <a:ahLst/>
            <a:cxnLst/>
            <a:rect l="l" t="t" r="r" b="b"/>
            <a:pathLst>
              <a:path w="702687" h="733877">
                <a:moveTo>
                  <a:pt x="0" y="0"/>
                </a:moveTo>
                <a:lnTo>
                  <a:pt x="702687" y="0"/>
                </a:lnTo>
                <a:lnTo>
                  <a:pt x="702687" y="733877"/>
                </a:lnTo>
                <a:lnTo>
                  <a:pt x="0" y="733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5131807" y="1135129"/>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1324394" y="5084434"/>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363844" y="3697130"/>
            <a:ext cx="16924156" cy="1890534"/>
          </a:xfrm>
          <a:prstGeom prst="rect">
            <a:avLst/>
          </a:prstGeom>
        </p:spPr>
        <p:txBody>
          <a:bodyPr lIns="0" tIns="0" rIns="0" bIns="0" rtlCol="0" anchor="t">
            <a:spAutoFit/>
          </a:bodyPr>
          <a:lstStyle/>
          <a:p>
            <a:pPr algn="l">
              <a:lnSpc>
                <a:spcPts val="7622"/>
              </a:lnSpc>
            </a:pPr>
            <a:r>
              <a:rPr lang="en-US" sz="5444">
                <a:solidFill>
                  <a:srgbClr val="000000"/>
                </a:solidFill>
                <a:latin typeface="Canva Sans Bold"/>
              </a:rPr>
              <a:t>Cut :  Ideal &gt; Premium &gt; Very good &gt; Good &gt; Fair</a:t>
            </a:r>
          </a:p>
          <a:p>
            <a:pPr algn="ctr">
              <a:lnSpc>
                <a:spcPts val="7622"/>
              </a:lnSpc>
            </a:pPr>
            <a:endParaRPr lang="en-US" sz="5444">
              <a:solidFill>
                <a:srgbClr val="000000"/>
              </a:solidFill>
              <a:latin typeface="Canva Sans Bold"/>
            </a:endParaRPr>
          </a:p>
        </p:txBody>
      </p:sp>
      <p:sp>
        <p:nvSpPr>
          <p:cNvPr id="16" name="TextBox 16"/>
          <p:cNvSpPr txBox="1"/>
          <p:nvPr/>
        </p:nvSpPr>
        <p:spPr>
          <a:xfrm>
            <a:off x="1363844" y="5278994"/>
            <a:ext cx="13501233" cy="1811020"/>
          </a:xfrm>
          <a:prstGeom prst="rect">
            <a:avLst/>
          </a:prstGeom>
        </p:spPr>
        <p:txBody>
          <a:bodyPr lIns="0" tIns="0" rIns="0" bIns="0" rtlCol="0" anchor="t">
            <a:spAutoFit/>
          </a:bodyPr>
          <a:lstStyle/>
          <a:p>
            <a:pPr algn="l">
              <a:lnSpc>
                <a:spcPts val="7279"/>
              </a:lnSpc>
            </a:pPr>
            <a:r>
              <a:rPr lang="en-US" sz="5199">
                <a:solidFill>
                  <a:srgbClr val="000000"/>
                </a:solidFill>
                <a:latin typeface="Canva Sans Bold"/>
              </a:rPr>
              <a:t>Color :  D &gt; E &gt; F &gt; G &gt; H &gt; I &gt; J</a:t>
            </a:r>
          </a:p>
          <a:p>
            <a:pPr algn="ctr">
              <a:lnSpc>
                <a:spcPts val="7279"/>
              </a:lnSpc>
            </a:pPr>
            <a:endParaRPr lang="en-US" sz="5199">
              <a:solidFill>
                <a:srgbClr val="000000"/>
              </a:solidFill>
              <a:latin typeface="Canva Sans Bold"/>
            </a:endParaRPr>
          </a:p>
        </p:txBody>
      </p:sp>
      <p:sp>
        <p:nvSpPr>
          <p:cNvPr id="17" name="TextBox 17"/>
          <p:cNvSpPr txBox="1"/>
          <p:nvPr/>
        </p:nvSpPr>
        <p:spPr>
          <a:xfrm>
            <a:off x="1243355" y="6510851"/>
            <a:ext cx="16748779" cy="1811020"/>
          </a:xfrm>
          <a:prstGeom prst="rect">
            <a:avLst/>
          </a:prstGeom>
        </p:spPr>
        <p:txBody>
          <a:bodyPr lIns="0" tIns="0" rIns="0" bIns="0" rtlCol="0" anchor="t">
            <a:spAutoFit/>
          </a:bodyPr>
          <a:lstStyle/>
          <a:p>
            <a:pPr algn="l">
              <a:lnSpc>
                <a:spcPts val="7279"/>
              </a:lnSpc>
            </a:pPr>
            <a:r>
              <a:rPr lang="en-US" sz="5199">
                <a:solidFill>
                  <a:srgbClr val="000000"/>
                </a:solidFill>
                <a:latin typeface="Canva Sans Bold"/>
              </a:rPr>
              <a:t>Clarity : IF &gt; VVS1 &gt; VVS2 &gt; VS1 &gt; VS2 &gt; SI1 &gt; SI2 &gt; I1</a:t>
            </a:r>
          </a:p>
          <a:p>
            <a:pPr algn="l">
              <a:lnSpc>
                <a:spcPts val="7279"/>
              </a:lnSpc>
            </a:pPr>
            <a:endParaRPr lang="en-US" sz="5199">
              <a:solidFill>
                <a:srgbClr val="000000"/>
              </a:solidFill>
              <a:latin typeface="Canva Sans Bold"/>
            </a:endParaRPr>
          </a:p>
        </p:txBody>
      </p:sp>
      <p:sp>
        <p:nvSpPr>
          <p:cNvPr id="18" name="TextBox 18"/>
          <p:cNvSpPr txBox="1"/>
          <p:nvPr/>
        </p:nvSpPr>
        <p:spPr>
          <a:xfrm>
            <a:off x="987637" y="2567501"/>
            <a:ext cx="12189988" cy="531185"/>
          </a:xfrm>
          <a:prstGeom prst="rect">
            <a:avLst/>
          </a:prstGeom>
        </p:spPr>
        <p:txBody>
          <a:bodyPr lIns="0" tIns="0" rIns="0" bIns="0" rtlCol="0" anchor="t">
            <a:spAutoFit/>
          </a:bodyPr>
          <a:lstStyle/>
          <a:p>
            <a:pPr algn="ctr">
              <a:lnSpc>
                <a:spcPts val="4037"/>
              </a:lnSpc>
            </a:pPr>
            <a:r>
              <a:rPr lang="en-US" sz="4037">
                <a:solidFill>
                  <a:srgbClr val="000000"/>
                </a:solidFill>
                <a:latin typeface="Bisdak"/>
              </a:rPr>
              <a:t>CONVERT CATEGORICAL DATA</a:t>
            </a:r>
          </a:p>
        </p:txBody>
      </p:sp>
      <p:sp>
        <p:nvSpPr>
          <p:cNvPr id="19" name="TextBox 19"/>
          <p:cNvSpPr txBox="1"/>
          <p:nvPr/>
        </p:nvSpPr>
        <p:spPr>
          <a:xfrm>
            <a:off x="4112106" y="424782"/>
            <a:ext cx="1006378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Preprocessing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5" name="TextBox 5"/>
          <p:cNvSpPr txBox="1"/>
          <p:nvPr/>
        </p:nvSpPr>
        <p:spPr>
          <a:xfrm>
            <a:off x="402795" y="5588148"/>
            <a:ext cx="18206768" cy="4088342"/>
          </a:xfrm>
          <a:prstGeom prst="rect">
            <a:avLst/>
          </a:prstGeom>
        </p:spPr>
        <p:txBody>
          <a:bodyPr lIns="0" tIns="0" rIns="0" bIns="0" rtlCol="0" anchor="t">
            <a:spAutoFit/>
          </a:bodyPr>
          <a:lstStyle/>
          <a:p>
            <a:pPr marL="624503" lvl="1" indent="-312251" algn="l">
              <a:lnSpc>
                <a:spcPts val="5785"/>
              </a:lnSpc>
              <a:buFont typeface="Arial"/>
              <a:buChar char="•"/>
            </a:pPr>
            <a:r>
              <a:rPr lang="en-US" sz="2892">
                <a:solidFill>
                  <a:srgbClr val="000000"/>
                </a:solidFill>
                <a:latin typeface="Canva Sans Semi-Bold"/>
              </a:rPr>
              <a:t>Numerical Pipeline:</a:t>
            </a:r>
            <a:r>
              <a:rPr lang="en-US" sz="2892">
                <a:solidFill>
                  <a:srgbClr val="000000"/>
                </a:solidFill>
                <a:latin typeface="Canva Sans"/>
              </a:rPr>
              <a:t> Preprocess numerical features using the above steps.</a:t>
            </a:r>
          </a:p>
          <a:p>
            <a:pPr marL="624503" lvl="1" indent="-312251" algn="l">
              <a:lnSpc>
                <a:spcPts val="5785"/>
              </a:lnSpc>
              <a:buFont typeface="Arial"/>
              <a:buChar char="•"/>
            </a:pPr>
            <a:r>
              <a:rPr lang="en-US" sz="2892">
                <a:solidFill>
                  <a:srgbClr val="000000"/>
                </a:solidFill>
                <a:latin typeface="Canva Sans Semi-Bold"/>
              </a:rPr>
              <a:t>Cut Encoding:</a:t>
            </a:r>
            <a:r>
              <a:rPr lang="en-US" sz="2892">
                <a:solidFill>
                  <a:srgbClr val="000000"/>
                </a:solidFill>
                <a:latin typeface="Canva Sans"/>
              </a:rPr>
              <a:t> Encode 'cut' feature using ordinal encoding.</a:t>
            </a:r>
          </a:p>
          <a:p>
            <a:pPr marL="624503" lvl="1" indent="-312251" algn="l">
              <a:lnSpc>
                <a:spcPts val="5785"/>
              </a:lnSpc>
              <a:buFont typeface="Arial"/>
              <a:buChar char="•"/>
            </a:pPr>
            <a:r>
              <a:rPr lang="en-US" sz="2892">
                <a:solidFill>
                  <a:srgbClr val="000000"/>
                </a:solidFill>
                <a:latin typeface="Canva Sans Semi-Bold"/>
              </a:rPr>
              <a:t>Color Encoding:</a:t>
            </a:r>
            <a:r>
              <a:rPr lang="en-US" sz="2892">
                <a:solidFill>
                  <a:srgbClr val="000000"/>
                </a:solidFill>
                <a:latin typeface="Canva Sans"/>
              </a:rPr>
              <a:t> Encode 'color' feature using ordinal encoding.</a:t>
            </a:r>
          </a:p>
          <a:p>
            <a:pPr marL="624503" lvl="1" indent="-312251" algn="l">
              <a:lnSpc>
                <a:spcPts val="5785"/>
              </a:lnSpc>
              <a:buFont typeface="Arial"/>
              <a:buChar char="•"/>
            </a:pPr>
            <a:r>
              <a:rPr lang="en-US" sz="2892">
                <a:solidFill>
                  <a:srgbClr val="000000"/>
                </a:solidFill>
                <a:latin typeface="Canva Sans Semi-Bold"/>
              </a:rPr>
              <a:t>Clarity Encoding:</a:t>
            </a:r>
            <a:r>
              <a:rPr lang="en-US" sz="2892">
                <a:solidFill>
                  <a:srgbClr val="000000"/>
                </a:solidFill>
                <a:latin typeface="Canva Sans"/>
              </a:rPr>
              <a:t> Encode 'clarity' feature using ordinal encoding.</a:t>
            </a:r>
          </a:p>
          <a:p>
            <a:pPr algn="l">
              <a:lnSpc>
                <a:spcPts val="5385"/>
              </a:lnSpc>
            </a:pPr>
            <a:endParaRPr lang="en-US" sz="2892">
              <a:solidFill>
                <a:srgbClr val="000000"/>
              </a:solidFill>
              <a:latin typeface="Canva Sans"/>
            </a:endParaRPr>
          </a:p>
          <a:p>
            <a:pPr algn="ctr">
              <a:lnSpc>
                <a:spcPts val="3518"/>
              </a:lnSpc>
            </a:pPr>
            <a:endParaRPr lang="en-US" sz="2892">
              <a:solidFill>
                <a:srgbClr val="000000"/>
              </a:solidFill>
              <a:latin typeface="Canva Sans"/>
            </a:endParaRPr>
          </a:p>
        </p:txBody>
      </p:sp>
      <p:sp>
        <p:nvSpPr>
          <p:cNvPr id="6" name="Freeform 6"/>
          <p:cNvSpPr/>
          <p:nvPr/>
        </p:nvSpPr>
        <p:spPr>
          <a:xfrm>
            <a:off x="570214" y="4166321"/>
            <a:ext cx="2047111" cy="1166853"/>
          </a:xfrm>
          <a:custGeom>
            <a:avLst/>
            <a:gdLst/>
            <a:ahLst/>
            <a:cxnLst/>
            <a:rect l="l" t="t" r="r" b="b"/>
            <a:pathLst>
              <a:path w="2047111" h="1166853">
                <a:moveTo>
                  <a:pt x="0" y="0"/>
                </a:moveTo>
                <a:lnTo>
                  <a:pt x="2047111" y="0"/>
                </a:lnTo>
                <a:lnTo>
                  <a:pt x="2047111" y="1166853"/>
                </a:lnTo>
                <a:lnTo>
                  <a:pt x="0" y="1166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a:grpSpLocks noChangeAspect="1"/>
          </p:cNvGrpSpPr>
          <p:nvPr/>
        </p:nvGrpSpPr>
        <p:grpSpPr>
          <a:xfrm>
            <a:off x="17072843" y="9019966"/>
            <a:ext cx="1000501" cy="1044410"/>
            <a:chOff x="0" y="0"/>
            <a:chExt cx="1526832" cy="1593850"/>
          </a:xfrm>
        </p:grpSpPr>
        <p:sp>
          <p:nvSpPr>
            <p:cNvPr id="8" name="Freeform 8"/>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9" name="Freeform 9"/>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0" name="Freeform 10"/>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1" name="Freeform 11"/>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2" name="Freeform 12"/>
          <p:cNvSpPr/>
          <p:nvPr/>
        </p:nvSpPr>
        <p:spPr>
          <a:xfrm>
            <a:off x="15557481" y="780402"/>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48025" y="638510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402795" y="2164290"/>
            <a:ext cx="12315237" cy="563507"/>
          </a:xfrm>
          <a:prstGeom prst="rect">
            <a:avLst/>
          </a:prstGeom>
        </p:spPr>
        <p:txBody>
          <a:bodyPr lIns="0" tIns="0" rIns="0" bIns="0" rtlCol="0" anchor="t">
            <a:spAutoFit/>
          </a:bodyPr>
          <a:lstStyle/>
          <a:p>
            <a:pPr algn="ctr">
              <a:lnSpc>
                <a:spcPts val="4616"/>
              </a:lnSpc>
            </a:pPr>
            <a:r>
              <a:rPr lang="en-US" sz="3297">
                <a:solidFill>
                  <a:srgbClr val="000000"/>
                </a:solidFill>
                <a:latin typeface="Canva Sans Bold"/>
              </a:rPr>
              <a:t>Combined Pipeline for Numerical and Categorical Features</a:t>
            </a:r>
          </a:p>
        </p:txBody>
      </p:sp>
      <p:sp>
        <p:nvSpPr>
          <p:cNvPr id="15" name="TextBox 15"/>
          <p:cNvSpPr txBox="1"/>
          <p:nvPr/>
        </p:nvSpPr>
        <p:spPr>
          <a:xfrm>
            <a:off x="589680" y="2965922"/>
            <a:ext cx="16669620" cy="905510"/>
          </a:xfrm>
          <a:prstGeom prst="rect">
            <a:avLst/>
          </a:prstGeom>
        </p:spPr>
        <p:txBody>
          <a:bodyPr lIns="0" tIns="0" rIns="0" bIns="0" rtlCol="0" anchor="t">
            <a:spAutoFit/>
          </a:bodyPr>
          <a:lstStyle/>
          <a:p>
            <a:pPr algn="l">
              <a:lnSpc>
                <a:spcPts val="3640"/>
              </a:lnSpc>
            </a:pPr>
            <a:r>
              <a:rPr lang="en-US" sz="2600">
                <a:solidFill>
                  <a:srgbClr val="000000"/>
                </a:solidFill>
                <a:latin typeface="Canva Sans Bold"/>
              </a:rPr>
              <a:t>Objective: </a:t>
            </a:r>
          </a:p>
          <a:p>
            <a:pPr algn="l">
              <a:lnSpc>
                <a:spcPts val="3640"/>
              </a:lnSpc>
            </a:pPr>
            <a:r>
              <a:rPr lang="en-US" sz="2600">
                <a:solidFill>
                  <a:srgbClr val="000000"/>
                </a:solidFill>
                <a:latin typeface="Canva Sans Bold"/>
              </a:rPr>
              <a:t>Prepare both numerical and categorical features in the diamond dataset for machine learning models.</a:t>
            </a:r>
          </a:p>
        </p:txBody>
      </p:sp>
      <p:sp>
        <p:nvSpPr>
          <p:cNvPr id="16" name="TextBox 16"/>
          <p:cNvSpPr txBox="1"/>
          <p:nvPr/>
        </p:nvSpPr>
        <p:spPr>
          <a:xfrm>
            <a:off x="2617325" y="4309196"/>
            <a:ext cx="8753076" cy="1059018"/>
          </a:xfrm>
          <a:prstGeom prst="rect">
            <a:avLst/>
          </a:prstGeom>
        </p:spPr>
        <p:txBody>
          <a:bodyPr lIns="0" tIns="0" rIns="0" bIns="0" rtlCol="0" anchor="t">
            <a:spAutoFit/>
          </a:bodyPr>
          <a:lstStyle/>
          <a:p>
            <a:pPr algn="ctr">
              <a:lnSpc>
                <a:spcPts val="7943"/>
              </a:lnSpc>
            </a:pPr>
            <a:r>
              <a:rPr lang="en-US" sz="7943">
                <a:solidFill>
                  <a:srgbClr val="DAC6BF"/>
                </a:solidFill>
                <a:latin typeface="Fascinate Bold"/>
              </a:rPr>
              <a:t>Pipeline Steps:</a:t>
            </a:r>
          </a:p>
        </p:txBody>
      </p:sp>
      <p:sp>
        <p:nvSpPr>
          <p:cNvPr id="17" name="TextBox 17"/>
          <p:cNvSpPr txBox="1"/>
          <p:nvPr/>
        </p:nvSpPr>
        <p:spPr>
          <a:xfrm>
            <a:off x="4112106" y="424782"/>
            <a:ext cx="1006378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Preprocessing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102870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grpSp>
        <p:nvGrpSpPr>
          <p:cNvPr id="4" name="Group 4"/>
          <p:cNvGrpSpPr>
            <a:grpSpLocks noChangeAspect="1"/>
          </p:cNvGrpSpPr>
          <p:nvPr/>
        </p:nvGrpSpPr>
        <p:grpSpPr>
          <a:xfrm>
            <a:off x="17072843" y="9019966"/>
            <a:ext cx="1000501" cy="1044410"/>
            <a:chOff x="0" y="0"/>
            <a:chExt cx="1526832" cy="1593850"/>
          </a:xfrm>
        </p:grpSpPr>
        <p:sp>
          <p:nvSpPr>
            <p:cNvPr id="5" name="Freeform 5"/>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6" name="Freeform 6"/>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7" name="Freeform 7"/>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8" name="Freeform 8"/>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9" name="Freeform 9"/>
          <p:cNvSpPr/>
          <p:nvPr/>
        </p:nvSpPr>
        <p:spPr>
          <a:xfrm>
            <a:off x="1214721" y="2584515"/>
            <a:ext cx="1551901" cy="1359853"/>
          </a:xfrm>
          <a:custGeom>
            <a:avLst/>
            <a:gdLst/>
            <a:ahLst/>
            <a:cxnLst/>
            <a:rect l="l" t="t" r="r" b="b"/>
            <a:pathLst>
              <a:path w="1551901" h="1359853">
                <a:moveTo>
                  <a:pt x="0" y="0"/>
                </a:moveTo>
                <a:lnTo>
                  <a:pt x="1551900" y="0"/>
                </a:lnTo>
                <a:lnTo>
                  <a:pt x="1551900" y="1359853"/>
                </a:lnTo>
                <a:lnTo>
                  <a:pt x="0" y="13598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7015849" y="2756609"/>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533832" y="733104"/>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723091" y="7260099"/>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361601" y="61486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2714307" y="4480663"/>
            <a:ext cx="12372544" cy="3594722"/>
          </a:xfrm>
          <a:prstGeom prst="rect">
            <a:avLst/>
          </a:prstGeom>
        </p:spPr>
        <p:txBody>
          <a:bodyPr lIns="0" tIns="0" rIns="0" bIns="0" rtlCol="0" anchor="t">
            <a:spAutoFit/>
          </a:bodyPr>
          <a:lstStyle/>
          <a:p>
            <a:pPr algn="ctr">
              <a:lnSpc>
                <a:spcPts val="7140"/>
              </a:lnSpc>
            </a:pPr>
            <a:r>
              <a:rPr lang="en-US" sz="5100">
                <a:solidFill>
                  <a:srgbClr val="000000"/>
                </a:solidFill>
                <a:latin typeface="Canva Sans Bold"/>
              </a:rPr>
              <a:t>Transformed dataset ready for model training, with both numerical and categorical features processed appropriately.</a:t>
            </a:r>
          </a:p>
        </p:txBody>
      </p:sp>
      <p:sp>
        <p:nvSpPr>
          <p:cNvPr id="15" name="TextBox 15"/>
          <p:cNvSpPr txBox="1"/>
          <p:nvPr/>
        </p:nvSpPr>
        <p:spPr>
          <a:xfrm>
            <a:off x="-4236255" y="2254551"/>
            <a:ext cx="1828800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Result </a:t>
            </a:r>
          </a:p>
        </p:txBody>
      </p:sp>
      <p:sp>
        <p:nvSpPr>
          <p:cNvPr id="16" name="TextBox 16"/>
          <p:cNvSpPr txBox="1"/>
          <p:nvPr/>
        </p:nvSpPr>
        <p:spPr>
          <a:xfrm>
            <a:off x="4112106" y="424782"/>
            <a:ext cx="1006378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Preprocessing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0287000"/>
            <a:chOff x="0" y="0"/>
            <a:chExt cx="9144000" cy="10287000"/>
          </a:xfrm>
        </p:grpSpPr>
        <p:sp>
          <p:nvSpPr>
            <p:cNvPr id="3" name="Freeform 3"/>
            <p:cNvSpPr/>
            <p:nvPr/>
          </p:nvSpPr>
          <p:spPr>
            <a:xfrm>
              <a:off x="0" y="0"/>
              <a:ext cx="9144000" cy="10287000"/>
            </a:xfrm>
            <a:custGeom>
              <a:avLst/>
              <a:gdLst/>
              <a:ahLst/>
              <a:cxnLst/>
              <a:rect l="l" t="t" r="r" b="b"/>
              <a:pathLst>
                <a:path w="9144000" h="10287000">
                  <a:moveTo>
                    <a:pt x="0" y="0"/>
                  </a:moveTo>
                  <a:lnTo>
                    <a:pt x="0" y="10287000"/>
                  </a:lnTo>
                  <a:lnTo>
                    <a:pt x="9144000" y="10287000"/>
                  </a:lnTo>
                  <a:lnTo>
                    <a:pt x="9144000" y="0"/>
                  </a:lnTo>
                  <a:close/>
                </a:path>
              </a:pathLst>
            </a:custGeom>
            <a:solidFill>
              <a:srgbClr val="FFFFFF"/>
            </a:solidFill>
          </p:spPr>
        </p:sp>
      </p:grpSp>
      <p:sp>
        <p:nvSpPr>
          <p:cNvPr id="4" name="Freeform 4"/>
          <p:cNvSpPr/>
          <p:nvPr/>
        </p:nvSpPr>
        <p:spPr>
          <a:xfrm>
            <a:off x="1949815" y="3475424"/>
            <a:ext cx="14388369" cy="5199903"/>
          </a:xfrm>
          <a:custGeom>
            <a:avLst/>
            <a:gdLst/>
            <a:ahLst/>
            <a:cxnLst/>
            <a:rect l="l" t="t" r="r" b="b"/>
            <a:pathLst>
              <a:path w="14388369" h="5199903">
                <a:moveTo>
                  <a:pt x="0" y="0"/>
                </a:moveTo>
                <a:lnTo>
                  <a:pt x="14388370" y="0"/>
                </a:lnTo>
                <a:lnTo>
                  <a:pt x="14388370" y="5199904"/>
                </a:lnTo>
                <a:lnTo>
                  <a:pt x="0" y="5199904"/>
                </a:lnTo>
                <a:lnTo>
                  <a:pt x="0" y="0"/>
                </a:lnTo>
                <a:close/>
              </a:path>
            </a:pathLst>
          </a:custGeom>
          <a:blipFill>
            <a:blip r:embed="rId2"/>
            <a:stretch>
              <a:fillRect/>
            </a:stretch>
          </a:blipFill>
        </p:spPr>
      </p:sp>
      <p:sp>
        <p:nvSpPr>
          <p:cNvPr id="5" name="Freeform 5"/>
          <p:cNvSpPr/>
          <p:nvPr/>
        </p:nvSpPr>
        <p:spPr>
          <a:xfrm>
            <a:off x="7023860" y="2027624"/>
            <a:ext cx="790575" cy="885825"/>
          </a:xfrm>
          <a:custGeom>
            <a:avLst/>
            <a:gdLst/>
            <a:ahLst/>
            <a:cxnLst/>
            <a:rect l="l" t="t" r="r" b="b"/>
            <a:pathLst>
              <a:path w="790575" h="885825">
                <a:moveTo>
                  <a:pt x="0" y="0"/>
                </a:moveTo>
                <a:lnTo>
                  <a:pt x="790575" y="0"/>
                </a:lnTo>
                <a:lnTo>
                  <a:pt x="790575" y="885825"/>
                </a:lnTo>
                <a:lnTo>
                  <a:pt x="0" y="885825"/>
                </a:lnTo>
                <a:lnTo>
                  <a:pt x="0" y="0"/>
                </a:lnTo>
                <a:close/>
              </a:path>
            </a:pathLst>
          </a:custGeom>
          <a:blipFill>
            <a:blip r:embed="rId3"/>
            <a:stretch>
              <a:fillRect/>
            </a:stretch>
          </a:blipFill>
        </p:spPr>
      </p:sp>
      <p:grpSp>
        <p:nvGrpSpPr>
          <p:cNvPr id="6" name="Group 6"/>
          <p:cNvGrpSpPr>
            <a:grpSpLocks noChangeAspect="1"/>
          </p:cNvGrpSpPr>
          <p:nvPr/>
        </p:nvGrpSpPr>
        <p:grpSpPr>
          <a:xfrm>
            <a:off x="16759049" y="8996317"/>
            <a:ext cx="1000501" cy="1044410"/>
            <a:chOff x="0" y="0"/>
            <a:chExt cx="1526832" cy="1593850"/>
          </a:xfrm>
        </p:grpSpPr>
        <p:sp>
          <p:nvSpPr>
            <p:cNvPr id="7" name="Freeform 7"/>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8" name="Freeform 8"/>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9" name="Freeform 9"/>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0" name="Freeform 10"/>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1" name="Freeform 11"/>
          <p:cNvSpPr/>
          <p:nvPr/>
        </p:nvSpPr>
        <p:spPr>
          <a:xfrm>
            <a:off x="1949815" y="777603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4871673" y="1229724"/>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0851423" y="6432400"/>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5151117" y="333234"/>
            <a:ext cx="7985765"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Extraction</a:t>
            </a:r>
          </a:p>
        </p:txBody>
      </p:sp>
      <p:sp>
        <p:nvSpPr>
          <p:cNvPr id="15" name="TextBox 15"/>
          <p:cNvSpPr txBox="1"/>
          <p:nvPr/>
        </p:nvSpPr>
        <p:spPr>
          <a:xfrm>
            <a:off x="461135" y="2209076"/>
            <a:ext cx="6626071" cy="537845"/>
          </a:xfrm>
          <a:prstGeom prst="rect">
            <a:avLst/>
          </a:prstGeom>
        </p:spPr>
        <p:txBody>
          <a:bodyPr lIns="0" tIns="0" rIns="0" bIns="0" rtlCol="0" anchor="t">
            <a:spAutoFit/>
          </a:bodyPr>
          <a:lstStyle/>
          <a:p>
            <a:pPr algn="l">
              <a:lnSpc>
                <a:spcPts val="4480"/>
              </a:lnSpc>
            </a:pPr>
            <a:r>
              <a:rPr lang="en-US" sz="3200">
                <a:solidFill>
                  <a:srgbClr val="000000"/>
                </a:solidFill>
                <a:latin typeface="Canva Sans Bold"/>
              </a:rPr>
              <a:t>LOAD DATASET USING PANDAS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sp>
        <p:nvSpPr>
          <p:cNvPr id="5" name="Freeform 5"/>
          <p:cNvSpPr/>
          <p:nvPr/>
        </p:nvSpPr>
        <p:spPr>
          <a:xfrm>
            <a:off x="9144000" y="227166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6" name="Table 6"/>
          <p:cNvGraphicFramePr>
            <a:graphicFrameLocks noGrp="1"/>
          </p:cNvGraphicFramePr>
          <p:nvPr/>
        </p:nvGraphicFramePr>
        <p:xfrm>
          <a:off x="331989" y="3341134"/>
          <a:ext cx="17624023" cy="6201037"/>
        </p:xfrm>
        <a:graphic>
          <a:graphicData uri="http://schemas.openxmlformats.org/drawingml/2006/table">
            <a:tbl>
              <a:tblPr/>
              <a:tblGrid>
                <a:gridCol w="6424135">
                  <a:extLst>
                    <a:ext uri="{9D8B030D-6E8A-4147-A177-3AD203B41FA5}">
                      <a16:colId xmlns:a16="http://schemas.microsoft.com/office/drawing/2014/main" val="20000"/>
                    </a:ext>
                  </a:extLst>
                </a:gridCol>
                <a:gridCol w="4313067">
                  <a:extLst>
                    <a:ext uri="{9D8B030D-6E8A-4147-A177-3AD203B41FA5}">
                      <a16:colId xmlns:a16="http://schemas.microsoft.com/office/drawing/2014/main" val="20001"/>
                    </a:ext>
                  </a:extLst>
                </a:gridCol>
                <a:gridCol w="6886821">
                  <a:extLst>
                    <a:ext uri="{9D8B030D-6E8A-4147-A177-3AD203B41FA5}">
                      <a16:colId xmlns:a16="http://schemas.microsoft.com/office/drawing/2014/main" val="20002"/>
                    </a:ext>
                  </a:extLst>
                </a:gridCol>
              </a:tblGrid>
              <a:tr h="1665037">
                <a:tc>
                  <a:txBody>
                    <a:bodyPr/>
                    <a:lstStyle/>
                    <a:p>
                      <a:pPr algn="l">
                        <a:lnSpc>
                          <a:spcPts val="6999"/>
                        </a:lnSpc>
                        <a:defRPr/>
                      </a:pPr>
                      <a:r>
                        <a:rPr lang="en-US" sz="4999">
                          <a:solidFill>
                            <a:srgbClr val="000000"/>
                          </a:solidFill>
                          <a:latin typeface="Canva Sans Bold"/>
                        </a:rPr>
                        <a:t>              Model</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6999"/>
                        </a:lnSpc>
                        <a:defRPr/>
                      </a:pPr>
                      <a:r>
                        <a:rPr lang="en-US" sz="4999">
                          <a:solidFill>
                            <a:srgbClr val="000000"/>
                          </a:solidFill>
                          <a:latin typeface="Canva Sans Bold"/>
                        </a:rPr>
                        <a:t>RMSE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6999"/>
                        </a:lnSpc>
                        <a:defRPr/>
                      </a:pPr>
                      <a:r>
                        <a:rPr lang="en-US" sz="4999">
                          <a:solidFill>
                            <a:srgbClr val="000000"/>
                          </a:solidFill>
                          <a:latin typeface="Canva Sans Bold"/>
                        </a:rPr>
                        <a:t>Performance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extLst>
                  <a:ext uri="{0D108BD9-81ED-4DB2-BD59-A6C34878D82A}">
                    <a16:rowId xmlns:a16="http://schemas.microsoft.com/office/drawing/2014/main" val="10000"/>
                  </a:ext>
                </a:extLst>
              </a:tr>
              <a:tr h="1580349">
                <a:tc>
                  <a:txBody>
                    <a:bodyPr/>
                    <a:lstStyle/>
                    <a:p>
                      <a:pPr algn="ctr">
                        <a:lnSpc>
                          <a:spcPts val="4199"/>
                        </a:lnSpc>
                        <a:defRPr/>
                      </a:pPr>
                      <a:r>
                        <a:rPr lang="en-US" sz="2999">
                          <a:solidFill>
                            <a:srgbClr val="000000"/>
                          </a:solidFill>
                          <a:latin typeface="Canva Sans Bold"/>
                        </a:rPr>
                        <a:t>Linear Regression</a:t>
                      </a:r>
                      <a:endParaRPr lang="en-US" sz="1100"/>
                    </a:p>
                    <a:p>
                      <a:pPr algn="ctr">
                        <a:lnSpc>
                          <a:spcPts val="2519"/>
                        </a:lnSpc>
                      </a:pP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359"/>
                        </a:lnSpc>
                        <a:defRPr/>
                      </a:pPr>
                      <a:r>
                        <a:rPr lang="en-US" sz="2399">
                          <a:solidFill>
                            <a:srgbClr val="000000"/>
                          </a:solidFill>
                          <a:latin typeface="Canva Sans Bold"/>
                        </a:rPr>
                        <a:t>1204.68</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499"/>
                        </a:lnSpc>
                        <a:defRPr/>
                      </a:pPr>
                      <a:r>
                        <a:rPr lang="en-US" sz="2499">
                          <a:solidFill>
                            <a:srgbClr val="000000"/>
                          </a:solidFill>
                          <a:latin typeface="Canva Sans Bold"/>
                        </a:rPr>
                        <a:t>Higher RMSE, larger prediction error</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1"/>
                  </a:ext>
                </a:extLst>
              </a:tr>
              <a:tr h="1447891">
                <a:tc>
                  <a:txBody>
                    <a:bodyPr/>
                    <a:lstStyle/>
                    <a:p>
                      <a:pPr algn="ctr">
                        <a:lnSpc>
                          <a:spcPts val="4199"/>
                        </a:lnSpc>
                        <a:defRPr/>
                      </a:pPr>
                      <a:r>
                        <a:rPr lang="en-US" sz="2999">
                          <a:solidFill>
                            <a:srgbClr val="000000"/>
                          </a:solidFill>
                          <a:latin typeface="Canva Sans Bold"/>
                        </a:rPr>
                        <a:t>Decision Tree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499"/>
                        </a:lnSpc>
                        <a:defRPr/>
                      </a:pPr>
                      <a:r>
                        <a:rPr lang="en-US" sz="2499">
                          <a:solidFill>
                            <a:srgbClr val="000000"/>
                          </a:solidFill>
                          <a:latin typeface="Canva Sans Bold"/>
                        </a:rPr>
                        <a:t>32.16</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499"/>
                        </a:lnSpc>
                        <a:defRPr/>
                      </a:pPr>
                      <a:r>
                        <a:rPr lang="en-US" sz="2499">
                          <a:solidFill>
                            <a:srgbClr val="000000"/>
                          </a:solidFill>
                          <a:latin typeface="Canva Sans Bold"/>
                        </a:rPr>
                        <a:t>Significantly lower RMSE, better pattern capture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2"/>
                  </a:ext>
                </a:extLst>
              </a:tr>
              <a:tr h="1507760">
                <a:tc>
                  <a:txBody>
                    <a:bodyPr/>
                    <a:lstStyle/>
                    <a:p>
                      <a:pPr algn="ctr">
                        <a:lnSpc>
                          <a:spcPts val="4199"/>
                        </a:lnSpc>
                        <a:defRPr/>
                      </a:pPr>
                      <a:r>
                        <a:rPr lang="en-US" sz="2999">
                          <a:solidFill>
                            <a:srgbClr val="000000"/>
                          </a:solidFill>
                          <a:latin typeface="Canva Sans Bold"/>
                        </a:rPr>
                        <a:t>Random Forest</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499"/>
                        </a:lnSpc>
                        <a:defRPr/>
                      </a:pPr>
                      <a:r>
                        <a:rPr lang="en-US" sz="2499">
                          <a:solidFill>
                            <a:srgbClr val="000000"/>
                          </a:solidFill>
                          <a:latin typeface="Canva Sans Bold"/>
                        </a:rPr>
                        <a:t>208.09</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499"/>
                        </a:lnSpc>
                        <a:defRPr/>
                      </a:pPr>
                      <a:r>
                        <a:rPr lang="en-US" sz="2499">
                          <a:solidFill>
                            <a:srgbClr val="000000"/>
                          </a:solidFill>
                          <a:latin typeface="Canva Sans Bold"/>
                        </a:rPr>
                        <a:t>Moderate RMSE, good performance but not as accurate as Decision Tree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3"/>
                  </a:ext>
                </a:extLst>
              </a:tr>
            </a:tbl>
          </a:graphicData>
        </a:graphic>
      </p:graphicFrame>
      <p:grpSp>
        <p:nvGrpSpPr>
          <p:cNvPr id="7" name="Group 7"/>
          <p:cNvGrpSpPr>
            <a:grpSpLocks noChangeAspect="1"/>
          </p:cNvGrpSpPr>
          <p:nvPr/>
        </p:nvGrpSpPr>
        <p:grpSpPr>
          <a:xfrm>
            <a:off x="17072843" y="9019966"/>
            <a:ext cx="1000501" cy="1044410"/>
            <a:chOff x="0" y="0"/>
            <a:chExt cx="1526832" cy="1593850"/>
          </a:xfrm>
        </p:grpSpPr>
        <p:sp>
          <p:nvSpPr>
            <p:cNvPr id="8" name="Freeform 8"/>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9" name="Freeform 9"/>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0" name="Freeform 10"/>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1" name="Freeform 11"/>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2" name="Freeform 12"/>
          <p:cNvSpPr/>
          <p:nvPr/>
        </p:nvSpPr>
        <p:spPr>
          <a:xfrm>
            <a:off x="15770318" y="543916"/>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331989" y="2455645"/>
            <a:ext cx="8542615" cy="1082026"/>
          </a:xfrm>
          <a:prstGeom prst="rect">
            <a:avLst/>
          </a:prstGeom>
        </p:spPr>
        <p:txBody>
          <a:bodyPr lIns="0" tIns="0" rIns="0" bIns="0" rtlCol="0" anchor="t">
            <a:spAutoFit/>
          </a:bodyPr>
          <a:lstStyle/>
          <a:p>
            <a:pPr algn="ctr">
              <a:lnSpc>
                <a:spcPts val="4340"/>
              </a:lnSpc>
            </a:pPr>
            <a:r>
              <a:rPr lang="en-US" sz="3100">
                <a:solidFill>
                  <a:srgbClr val="000000"/>
                </a:solidFill>
                <a:latin typeface="Canva Sans Bold"/>
              </a:rPr>
              <a:t> Regression Model Performance Comparison</a:t>
            </a:r>
          </a:p>
          <a:p>
            <a:pPr algn="ctr">
              <a:lnSpc>
                <a:spcPts val="4480"/>
              </a:lnSpc>
            </a:pPr>
            <a:endParaRPr lang="en-US" sz="3100">
              <a:solidFill>
                <a:srgbClr val="000000"/>
              </a:solidFill>
              <a:latin typeface="Canva Sans Bold"/>
            </a:endParaRPr>
          </a:p>
        </p:txBody>
      </p:sp>
      <p:sp>
        <p:nvSpPr>
          <p:cNvPr id="14" name="TextBox 14"/>
          <p:cNvSpPr txBox="1"/>
          <p:nvPr/>
        </p:nvSpPr>
        <p:spPr>
          <a:xfrm>
            <a:off x="4922807" y="567609"/>
            <a:ext cx="8442385" cy="2008473"/>
          </a:xfrm>
          <a:prstGeom prst="rect">
            <a:avLst/>
          </a:prstGeom>
        </p:spPr>
        <p:txBody>
          <a:bodyPr lIns="0" tIns="0" rIns="0" bIns="0" rtlCol="0" anchor="t">
            <a:spAutoFit/>
          </a:bodyPr>
          <a:lstStyle/>
          <a:p>
            <a:pPr algn="ctr">
              <a:lnSpc>
                <a:spcPts val="11199"/>
              </a:lnSpc>
            </a:pPr>
            <a:r>
              <a:rPr lang="en-US" sz="7999">
                <a:solidFill>
                  <a:srgbClr val="000000"/>
                </a:solidFill>
                <a:latin typeface="Canva Sans Bold"/>
              </a:rPr>
              <a:t>Model Training</a:t>
            </a:r>
          </a:p>
          <a:p>
            <a:pPr algn="l">
              <a:lnSpc>
                <a:spcPts val="4693"/>
              </a:lnSpc>
            </a:pPr>
            <a:endParaRPr lang="en-US" sz="7999">
              <a:solidFill>
                <a:srgbClr val="000000"/>
              </a:solidFill>
              <a:latin typeface="Canva Sans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2807" y="567609"/>
            <a:ext cx="8442385" cy="2008473"/>
          </a:xfrm>
          <a:prstGeom prst="rect">
            <a:avLst/>
          </a:prstGeom>
        </p:spPr>
        <p:txBody>
          <a:bodyPr lIns="0" tIns="0" rIns="0" bIns="0" rtlCol="0" anchor="t">
            <a:spAutoFit/>
          </a:bodyPr>
          <a:lstStyle/>
          <a:p>
            <a:pPr algn="ctr">
              <a:lnSpc>
                <a:spcPts val="11199"/>
              </a:lnSpc>
            </a:pPr>
            <a:r>
              <a:rPr lang="en-US" sz="7999">
                <a:solidFill>
                  <a:srgbClr val="000000"/>
                </a:solidFill>
                <a:latin typeface="Canva Sans Bold"/>
              </a:rPr>
              <a:t>Model Training</a:t>
            </a:r>
          </a:p>
          <a:p>
            <a:pPr algn="l">
              <a:lnSpc>
                <a:spcPts val="4693"/>
              </a:lnSpc>
            </a:pPr>
            <a:endParaRPr lang="en-US" sz="7999">
              <a:solidFill>
                <a:srgbClr val="000000"/>
              </a:solidFill>
              <a:latin typeface="Canva Sans Bold"/>
            </a:endParaRPr>
          </a:p>
        </p:txBody>
      </p:sp>
      <p:sp>
        <p:nvSpPr>
          <p:cNvPr id="3" name="Freeform 3"/>
          <p:cNvSpPr/>
          <p:nvPr/>
        </p:nvSpPr>
        <p:spPr>
          <a:xfrm>
            <a:off x="7690904" y="2347046"/>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grpSp>
        <p:nvGrpSpPr>
          <p:cNvPr id="4" name="Group 4"/>
          <p:cNvGrpSpPr>
            <a:grpSpLocks noChangeAspect="1"/>
          </p:cNvGrpSpPr>
          <p:nvPr/>
        </p:nvGrpSpPr>
        <p:grpSpPr>
          <a:xfrm>
            <a:off x="17072843" y="9019966"/>
            <a:ext cx="1000501" cy="1044410"/>
            <a:chOff x="0" y="0"/>
            <a:chExt cx="1526832" cy="1593850"/>
          </a:xfrm>
        </p:grpSpPr>
        <p:sp>
          <p:nvSpPr>
            <p:cNvPr id="5" name="Freeform 5"/>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6" name="Freeform 6"/>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7" name="Freeform 7"/>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8" name="Freeform 8"/>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9" name="Freeform 9"/>
          <p:cNvSpPr/>
          <p:nvPr/>
        </p:nvSpPr>
        <p:spPr>
          <a:xfrm>
            <a:off x="13061520" y="2638375"/>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265185" y="2100090"/>
            <a:ext cx="1370658" cy="1913658"/>
          </a:xfrm>
          <a:custGeom>
            <a:avLst/>
            <a:gdLst/>
            <a:ahLst/>
            <a:cxnLst/>
            <a:rect l="l" t="t" r="r" b="b"/>
            <a:pathLst>
              <a:path w="1370658" h="1913658">
                <a:moveTo>
                  <a:pt x="0" y="0"/>
                </a:moveTo>
                <a:lnTo>
                  <a:pt x="1370658" y="0"/>
                </a:lnTo>
                <a:lnTo>
                  <a:pt x="1370658" y="1913658"/>
                </a:lnTo>
                <a:lnTo>
                  <a:pt x="0" y="1913658"/>
                </a:lnTo>
                <a:lnTo>
                  <a:pt x="0" y="0"/>
                </a:lnTo>
                <a:close/>
              </a:path>
            </a:pathLst>
          </a:custGeom>
          <a:blipFill>
            <a:blip r:embed="rId5"/>
            <a:stretch>
              <a:fillRect/>
            </a:stretch>
          </a:blipFill>
        </p:spPr>
      </p:sp>
      <p:sp>
        <p:nvSpPr>
          <p:cNvPr id="11" name="Freeform 11"/>
          <p:cNvSpPr/>
          <p:nvPr/>
        </p:nvSpPr>
        <p:spPr>
          <a:xfrm>
            <a:off x="1250120" y="8442525"/>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436467" y="4268725"/>
            <a:ext cx="12279533" cy="3005909"/>
          </a:xfrm>
          <a:prstGeom prst="rect">
            <a:avLst/>
          </a:prstGeom>
        </p:spPr>
        <p:txBody>
          <a:bodyPr lIns="0" tIns="0" rIns="0" bIns="0" rtlCol="0" anchor="t">
            <a:spAutoFit/>
          </a:bodyPr>
          <a:lstStyle/>
          <a:p>
            <a:pPr algn="ctr">
              <a:lnSpc>
                <a:spcPts val="6077"/>
              </a:lnSpc>
            </a:pPr>
            <a:r>
              <a:rPr lang="en-US" sz="3100">
                <a:solidFill>
                  <a:srgbClr val="000000"/>
                </a:solidFill>
                <a:latin typeface="Canva Sans Bold"/>
              </a:rPr>
              <a:t> Based on these results, the decision tree model appears to be the most suitable for predicting diamond prices in this dataset, as it achieved the lowest RMSE. Further tuning and evaluation may be beneficial to improve the model's performance.</a:t>
            </a:r>
          </a:p>
        </p:txBody>
      </p:sp>
      <p:sp>
        <p:nvSpPr>
          <p:cNvPr id="13" name="TextBox 13"/>
          <p:cNvSpPr txBox="1"/>
          <p:nvPr/>
        </p:nvSpPr>
        <p:spPr>
          <a:xfrm>
            <a:off x="-1453096" y="2153908"/>
            <a:ext cx="18288000" cy="1566544"/>
          </a:xfrm>
          <a:prstGeom prst="rect">
            <a:avLst/>
          </a:prstGeom>
        </p:spPr>
        <p:txBody>
          <a:bodyPr lIns="0" tIns="0" rIns="0" bIns="0" rtlCol="0" anchor="t">
            <a:spAutoFit/>
          </a:bodyPr>
          <a:lstStyle/>
          <a:p>
            <a:pPr algn="ctr">
              <a:lnSpc>
                <a:spcPts val="12880"/>
              </a:lnSpc>
            </a:pPr>
            <a:r>
              <a:rPr lang="en-US" sz="9200">
                <a:solidFill>
                  <a:srgbClr val="FFD699"/>
                </a:solidFill>
                <a:latin typeface="Canva Sans Bold"/>
              </a:rPr>
              <a:t>Recommendation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7990520" y="2328444"/>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graphicFrame>
        <p:nvGraphicFramePr>
          <p:cNvPr id="5" name="Table 5"/>
          <p:cNvGraphicFramePr>
            <a:graphicFrameLocks noGrp="1"/>
          </p:cNvGraphicFramePr>
          <p:nvPr/>
        </p:nvGraphicFramePr>
        <p:xfrm>
          <a:off x="729085" y="2799858"/>
          <a:ext cx="9145069" cy="6723711"/>
        </p:xfrm>
        <a:graphic>
          <a:graphicData uri="http://schemas.openxmlformats.org/drawingml/2006/table">
            <a:tbl>
              <a:tblPr/>
              <a:tblGrid>
                <a:gridCol w="3160971">
                  <a:extLst>
                    <a:ext uri="{9D8B030D-6E8A-4147-A177-3AD203B41FA5}">
                      <a16:colId xmlns:a16="http://schemas.microsoft.com/office/drawing/2014/main" val="20000"/>
                    </a:ext>
                  </a:extLst>
                </a:gridCol>
                <a:gridCol w="2304471">
                  <a:extLst>
                    <a:ext uri="{9D8B030D-6E8A-4147-A177-3AD203B41FA5}">
                      <a16:colId xmlns:a16="http://schemas.microsoft.com/office/drawing/2014/main" val="20001"/>
                    </a:ext>
                  </a:extLst>
                </a:gridCol>
                <a:gridCol w="3679627">
                  <a:extLst>
                    <a:ext uri="{9D8B030D-6E8A-4147-A177-3AD203B41FA5}">
                      <a16:colId xmlns:a16="http://schemas.microsoft.com/office/drawing/2014/main" val="20002"/>
                    </a:ext>
                  </a:extLst>
                </a:gridCol>
              </a:tblGrid>
              <a:tr h="1685363">
                <a:tc>
                  <a:txBody>
                    <a:bodyPr/>
                    <a:lstStyle/>
                    <a:p>
                      <a:pPr algn="ctr">
                        <a:lnSpc>
                          <a:spcPts val="4199"/>
                        </a:lnSpc>
                        <a:defRPr/>
                      </a:pPr>
                      <a:r>
                        <a:rPr lang="en-US" sz="2999">
                          <a:solidFill>
                            <a:srgbClr val="000000"/>
                          </a:solidFill>
                          <a:latin typeface="Canva Sans Bold"/>
                        </a:rPr>
                        <a:t>              Model</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4199"/>
                        </a:lnSpc>
                        <a:defRPr/>
                      </a:pPr>
                      <a:r>
                        <a:rPr lang="en-US" sz="2999">
                          <a:solidFill>
                            <a:srgbClr val="000000"/>
                          </a:solidFill>
                          <a:latin typeface="Canva Sans Bold"/>
                        </a:rPr>
                        <a:t>Mean RMSE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4199"/>
                        </a:lnSpc>
                        <a:defRPr/>
                      </a:pPr>
                      <a:r>
                        <a:rPr lang="en-US" sz="2999">
                          <a:solidFill>
                            <a:srgbClr val="000000"/>
                          </a:solidFill>
                          <a:latin typeface="Canva Sans Bold"/>
                        </a:rPr>
                        <a:t>Standard Deviation</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extLst>
                  <a:ext uri="{0D108BD9-81ED-4DB2-BD59-A6C34878D82A}">
                    <a16:rowId xmlns:a16="http://schemas.microsoft.com/office/drawing/2014/main" val="10000"/>
                  </a:ext>
                </a:extLst>
              </a:tr>
              <a:tr h="1967454">
                <a:tc>
                  <a:txBody>
                    <a:bodyPr/>
                    <a:lstStyle/>
                    <a:p>
                      <a:pPr algn="ctr">
                        <a:lnSpc>
                          <a:spcPts val="4199"/>
                        </a:lnSpc>
                        <a:defRPr/>
                      </a:pPr>
                      <a:r>
                        <a:rPr lang="en-US" sz="2999">
                          <a:solidFill>
                            <a:srgbClr val="000000"/>
                          </a:solidFill>
                          <a:latin typeface="Canva Sans Bold"/>
                        </a:rPr>
                        <a:t>Linear Regression</a:t>
                      </a:r>
                      <a:endParaRPr lang="en-US" sz="1100"/>
                    </a:p>
                    <a:p>
                      <a:pPr algn="ctr">
                        <a:lnSpc>
                          <a:spcPts val="2519"/>
                        </a:lnSpc>
                      </a:pP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359"/>
                        </a:lnSpc>
                        <a:defRPr/>
                      </a:pPr>
                      <a:r>
                        <a:rPr lang="en-US" sz="2399">
                          <a:solidFill>
                            <a:srgbClr val="000000"/>
                          </a:solidFill>
                          <a:latin typeface="Canva Sans Bold"/>
                        </a:rPr>
                        <a:t>730.92</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499"/>
                        </a:lnSpc>
                        <a:defRPr/>
                      </a:pPr>
                      <a:r>
                        <a:rPr lang="en-US" sz="2499">
                          <a:solidFill>
                            <a:srgbClr val="000000"/>
                          </a:solidFill>
                          <a:latin typeface="Canva Sans Bold"/>
                        </a:rPr>
                        <a:t>42.08</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1"/>
                  </a:ext>
                </a:extLst>
              </a:tr>
              <a:tr h="1436554">
                <a:tc>
                  <a:txBody>
                    <a:bodyPr/>
                    <a:lstStyle/>
                    <a:p>
                      <a:pPr algn="ctr">
                        <a:lnSpc>
                          <a:spcPts val="4199"/>
                        </a:lnSpc>
                        <a:defRPr/>
                      </a:pPr>
                      <a:r>
                        <a:rPr lang="en-US" sz="2999">
                          <a:solidFill>
                            <a:srgbClr val="000000"/>
                          </a:solidFill>
                          <a:latin typeface="Canva Sans Bold"/>
                        </a:rPr>
                        <a:t>Decision Tree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499"/>
                        </a:lnSpc>
                        <a:defRPr/>
                      </a:pPr>
                      <a:r>
                        <a:rPr lang="en-US" sz="2499">
                          <a:solidFill>
                            <a:srgbClr val="000000"/>
                          </a:solidFill>
                          <a:latin typeface="Canva Sans Bold"/>
                        </a:rPr>
                        <a:t>559.38</a:t>
                      </a:r>
                      <a:endParaRPr lang="en-US" sz="1100"/>
                    </a:p>
                    <a:p>
                      <a:pPr algn="ctr">
                        <a:lnSpc>
                          <a:spcPts val="3499"/>
                        </a:lnSpc>
                      </a:pP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499"/>
                        </a:lnSpc>
                        <a:defRPr/>
                      </a:pPr>
                      <a:r>
                        <a:rPr lang="en-US" sz="2499">
                          <a:solidFill>
                            <a:srgbClr val="000000"/>
                          </a:solidFill>
                          <a:latin typeface="Canva Sans Bold"/>
                        </a:rPr>
                        <a:t>26.94</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2"/>
                  </a:ext>
                </a:extLst>
              </a:tr>
              <a:tr h="1634340">
                <a:tc>
                  <a:txBody>
                    <a:bodyPr/>
                    <a:lstStyle/>
                    <a:p>
                      <a:pPr algn="ctr">
                        <a:lnSpc>
                          <a:spcPts val="4199"/>
                        </a:lnSpc>
                        <a:defRPr/>
                      </a:pPr>
                      <a:r>
                        <a:rPr lang="en-US" sz="2999">
                          <a:solidFill>
                            <a:srgbClr val="000000"/>
                          </a:solidFill>
                          <a:latin typeface="Canva Sans Bold"/>
                        </a:rPr>
                        <a:t>Random Forest</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499"/>
                        </a:lnSpc>
                        <a:defRPr/>
                      </a:pPr>
                      <a:r>
                        <a:rPr lang="en-US" sz="2499">
                          <a:solidFill>
                            <a:srgbClr val="000000"/>
                          </a:solidFill>
                          <a:latin typeface="Canva Sans Bold"/>
                        </a:rPr>
                        <a:t>1205.07</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ctr">
                        <a:lnSpc>
                          <a:spcPts val="3499"/>
                        </a:lnSpc>
                        <a:defRPr/>
                      </a:pPr>
                      <a:r>
                        <a:rPr lang="en-US" sz="2499">
                          <a:solidFill>
                            <a:srgbClr val="000000"/>
                          </a:solidFill>
                          <a:latin typeface="Canva Sans Bold"/>
                        </a:rPr>
                        <a:t>50.80</a:t>
                      </a:r>
                      <a:endParaRPr lang="en-US" sz="1100"/>
                    </a:p>
                    <a:p>
                      <a:pPr algn="ctr">
                        <a:lnSpc>
                          <a:spcPts val="3499"/>
                        </a:lnSpc>
                      </a:pP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3"/>
                  </a:ext>
                </a:extLst>
              </a:tr>
            </a:tbl>
          </a:graphicData>
        </a:graphic>
      </p:graphicFrame>
      <p:grpSp>
        <p:nvGrpSpPr>
          <p:cNvPr id="6" name="Group 6"/>
          <p:cNvGrpSpPr>
            <a:grpSpLocks noChangeAspect="1"/>
          </p:cNvGrpSpPr>
          <p:nvPr/>
        </p:nvGrpSpPr>
        <p:grpSpPr>
          <a:xfrm>
            <a:off x="16965437" y="9001364"/>
            <a:ext cx="1000501" cy="1044410"/>
            <a:chOff x="0" y="0"/>
            <a:chExt cx="1526832" cy="1593850"/>
          </a:xfrm>
        </p:grpSpPr>
        <p:sp>
          <p:nvSpPr>
            <p:cNvPr id="7" name="Freeform 7"/>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8" name="Freeform 8"/>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9" name="Freeform 9"/>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0" name="Freeform 10"/>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1" name="Freeform 11"/>
          <p:cNvSpPr/>
          <p:nvPr/>
        </p:nvSpPr>
        <p:spPr>
          <a:xfrm>
            <a:off x="15723021" y="402025"/>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729085" y="1885339"/>
            <a:ext cx="5711685" cy="1277606"/>
          </a:xfrm>
          <a:prstGeom prst="rect">
            <a:avLst/>
          </a:prstGeom>
        </p:spPr>
        <p:txBody>
          <a:bodyPr lIns="0" tIns="0" rIns="0" bIns="0" rtlCol="0" anchor="t">
            <a:spAutoFit/>
          </a:bodyPr>
          <a:lstStyle/>
          <a:p>
            <a:pPr algn="l">
              <a:lnSpc>
                <a:spcPts val="4620"/>
              </a:lnSpc>
            </a:pPr>
            <a:r>
              <a:rPr lang="en-US" sz="3300">
                <a:solidFill>
                  <a:srgbClr val="000000"/>
                </a:solidFill>
                <a:latin typeface="Canva Sans Bold"/>
              </a:rPr>
              <a:t>Cross-Validation Results</a:t>
            </a:r>
          </a:p>
          <a:p>
            <a:pPr algn="ctr">
              <a:lnSpc>
                <a:spcPts val="5740"/>
              </a:lnSpc>
            </a:pPr>
            <a:endParaRPr lang="en-US" sz="3300">
              <a:solidFill>
                <a:srgbClr val="000000"/>
              </a:solidFill>
              <a:latin typeface="Canva Sans Bold"/>
            </a:endParaRPr>
          </a:p>
        </p:txBody>
      </p:sp>
      <p:sp>
        <p:nvSpPr>
          <p:cNvPr id="13" name="TextBox 13"/>
          <p:cNvSpPr txBox="1"/>
          <p:nvPr/>
        </p:nvSpPr>
        <p:spPr>
          <a:xfrm>
            <a:off x="10007761" y="4645842"/>
            <a:ext cx="7551154" cy="3848158"/>
          </a:xfrm>
          <a:prstGeom prst="rect">
            <a:avLst/>
          </a:prstGeom>
        </p:spPr>
        <p:txBody>
          <a:bodyPr lIns="0" tIns="0" rIns="0" bIns="0" rtlCol="0" anchor="t">
            <a:spAutoFit/>
          </a:bodyPr>
          <a:lstStyle/>
          <a:p>
            <a:pPr algn="ctr">
              <a:lnSpc>
                <a:spcPts val="3203"/>
              </a:lnSpc>
            </a:pPr>
            <a:endParaRPr/>
          </a:p>
          <a:p>
            <a:pPr marL="493958" lvl="1" indent="-246979" algn="ctr">
              <a:lnSpc>
                <a:spcPts val="3203"/>
              </a:lnSpc>
              <a:buFont typeface="Arial"/>
              <a:buChar char="•"/>
            </a:pPr>
            <a:r>
              <a:rPr lang="en-US" sz="2287">
                <a:solidFill>
                  <a:srgbClr val="000000"/>
                </a:solidFill>
                <a:latin typeface="Canva Sans Bold"/>
              </a:rPr>
              <a:t>The Decision Tree model outperformed both Linear Regression and Random Forest, with the lowest mean RMSE of 559.38.</a:t>
            </a:r>
          </a:p>
          <a:p>
            <a:pPr marL="493958" lvl="1" indent="-246979" algn="ctr">
              <a:lnSpc>
                <a:spcPts val="3203"/>
              </a:lnSpc>
              <a:buFont typeface="Arial"/>
              <a:buChar char="•"/>
            </a:pPr>
            <a:r>
              <a:rPr lang="en-US" sz="2287">
                <a:solidFill>
                  <a:srgbClr val="000000"/>
                </a:solidFill>
                <a:latin typeface="Canva Sans Bold"/>
              </a:rPr>
              <a:t>Linear Regression had a moderate performance with a mean RMSE of 730.92.</a:t>
            </a:r>
          </a:p>
          <a:p>
            <a:pPr marL="493958" lvl="1" indent="-246979" algn="ctr">
              <a:lnSpc>
                <a:spcPts val="3203"/>
              </a:lnSpc>
              <a:buFont typeface="Arial"/>
              <a:buChar char="•"/>
            </a:pPr>
            <a:r>
              <a:rPr lang="en-US" sz="2287">
                <a:solidFill>
                  <a:srgbClr val="000000"/>
                </a:solidFill>
                <a:latin typeface="Canva Sans Bold"/>
              </a:rPr>
              <a:t>Random Forest showed the highest mean RMSE of 1205.07, indicating the least accurate performance among the three models.</a:t>
            </a:r>
          </a:p>
          <a:p>
            <a:pPr algn="ctr">
              <a:lnSpc>
                <a:spcPts val="1505"/>
              </a:lnSpc>
            </a:pPr>
            <a:r>
              <a:rPr lang="en-US" sz="1075">
                <a:solidFill>
                  <a:srgbClr val="000000"/>
                </a:solidFill>
                <a:latin typeface="Canva Sans"/>
              </a:rPr>
              <a:t>t</a:t>
            </a:r>
          </a:p>
        </p:txBody>
      </p:sp>
      <p:sp>
        <p:nvSpPr>
          <p:cNvPr id="14" name="TextBox 14"/>
          <p:cNvSpPr txBox="1"/>
          <p:nvPr/>
        </p:nvSpPr>
        <p:spPr>
          <a:xfrm>
            <a:off x="10298356" y="3614795"/>
            <a:ext cx="7074103" cy="1078672"/>
          </a:xfrm>
          <a:prstGeom prst="rect">
            <a:avLst/>
          </a:prstGeom>
        </p:spPr>
        <p:txBody>
          <a:bodyPr lIns="0" tIns="0" rIns="0" bIns="0" rtlCol="0" anchor="t">
            <a:spAutoFit/>
          </a:bodyPr>
          <a:lstStyle/>
          <a:p>
            <a:pPr algn="ctr">
              <a:lnSpc>
                <a:spcPts val="7888"/>
              </a:lnSpc>
            </a:pPr>
            <a:r>
              <a:rPr lang="en-US" sz="8668" spc="-130">
                <a:solidFill>
                  <a:srgbClr val="FFD699"/>
                </a:solidFill>
                <a:latin typeface="Janmeid"/>
              </a:rPr>
              <a:t>SUMMARY:</a:t>
            </a:r>
          </a:p>
        </p:txBody>
      </p:sp>
      <p:sp>
        <p:nvSpPr>
          <p:cNvPr id="15" name="TextBox 15"/>
          <p:cNvSpPr txBox="1"/>
          <p:nvPr/>
        </p:nvSpPr>
        <p:spPr>
          <a:xfrm>
            <a:off x="4922807" y="567609"/>
            <a:ext cx="8442385" cy="2008473"/>
          </a:xfrm>
          <a:prstGeom prst="rect">
            <a:avLst/>
          </a:prstGeom>
        </p:spPr>
        <p:txBody>
          <a:bodyPr lIns="0" tIns="0" rIns="0" bIns="0" rtlCol="0" anchor="t">
            <a:spAutoFit/>
          </a:bodyPr>
          <a:lstStyle/>
          <a:p>
            <a:pPr algn="ctr">
              <a:lnSpc>
                <a:spcPts val="11199"/>
              </a:lnSpc>
            </a:pPr>
            <a:r>
              <a:rPr lang="en-US" sz="7999">
                <a:solidFill>
                  <a:srgbClr val="000000"/>
                </a:solidFill>
                <a:latin typeface="Canva Sans Bold"/>
              </a:rPr>
              <a:t>Model Training</a:t>
            </a:r>
          </a:p>
          <a:p>
            <a:pPr algn="l">
              <a:lnSpc>
                <a:spcPts val="4693"/>
              </a:lnSpc>
            </a:pPr>
            <a:endParaRPr lang="en-US" sz="7999">
              <a:solidFill>
                <a:srgbClr val="000000"/>
              </a:solidFill>
              <a:latin typeface="Canva Sans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2807" y="567609"/>
            <a:ext cx="8442385" cy="2008473"/>
          </a:xfrm>
          <a:prstGeom prst="rect">
            <a:avLst/>
          </a:prstGeom>
        </p:spPr>
        <p:txBody>
          <a:bodyPr lIns="0" tIns="0" rIns="0" bIns="0" rtlCol="0" anchor="t">
            <a:spAutoFit/>
          </a:bodyPr>
          <a:lstStyle/>
          <a:p>
            <a:pPr algn="ctr">
              <a:lnSpc>
                <a:spcPts val="11199"/>
              </a:lnSpc>
            </a:pPr>
            <a:r>
              <a:rPr lang="en-US" sz="7999">
                <a:solidFill>
                  <a:srgbClr val="000000"/>
                </a:solidFill>
                <a:latin typeface="Canva Sans Bold"/>
              </a:rPr>
              <a:t>Model Training</a:t>
            </a:r>
          </a:p>
          <a:p>
            <a:pPr algn="l">
              <a:lnSpc>
                <a:spcPts val="4693"/>
              </a:lnSpc>
            </a:pPr>
            <a:endParaRPr lang="en-US" sz="7999">
              <a:solidFill>
                <a:srgbClr val="000000"/>
              </a:solidFill>
              <a:latin typeface="Canva Sans Bold"/>
            </a:endParaRPr>
          </a:p>
        </p:txBody>
      </p:sp>
      <p:sp>
        <p:nvSpPr>
          <p:cNvPr id="3" name="Freeform 3"/>
          <p:cNvSpPr/>
          <p:nvPr/>
        </p:nvSpPr>
        <p:spPr>
          <a:xfrm>
            <a:off x="7690904" y="1937471"/>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grpSp>
        <p:nvGrpSpPr>
          <p:cNvPr id="4" name="Group 4"/>
          <p:cNvGrpSpPr>
            <a:grpSpLocks noChangeAspect="1"/>
          </p:cNvGrpSpPr>
          <p:nvPr/>
        </p:nvGrpSpPr>
        <p:grpSpPr>
          <a:xfrm>
            <a:off x="17072843" y="9019966"/>
            <a:ext cx="1000501" cy="1044410"/>
            <a:chOff x="0" y="0"/>
            <a:chExt cx="1526832" cy="1593850"/>
          </a:xfrm>
        </p:grpSpPr>
        <p:sp>
          <p:nvSpPr>
            <p:cNvPr id="5" name="Freeform 5"/>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6" name="Freeform 6"/>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7" name="Freeform 7"/>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8" name="Freeform 8"/>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9" name="Freeform 9"/>
          <p:cNvSpPr/>
          <p:nvPr/>
        </p:nvSpPr>
        <p:spPr>
          <a:xfrm>
            <a:off x="12934655" y="2476450"/>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140312" y="1937471"/>
            <a:ext cx="1370658" cy="1913658"/>
          </a:xfrm>
          <a:custGeom>
            <a:avLst/>
            <a:gdLst/>
            <a:ahLst/>
            <a:cxnLst/>
            <a:rect l="l" t="t" r="r" b="b"/>
            <a:pathLst>
              <a:path w="1370658" h="1913658">
                <a:moveTo>
                  <a:pt x="0" y="0"/>
                </a:moveTo>
                <a:lnTo>
                  <a:pt x="1370658" y="0"/>
                </a:lnTo>
                <a:lnTo>
                  <a:pt x="1370658" y="1913658"/>
                </a:lnTo>
                <a:lnTo>
                  <a:pt x="0" y="1913658"/>
                </a:lnTo>
                <a:lnTo>
                  <a:pt x="0" y="0"/>
                </a:lnTo>
                <a:close/>
              </a:path>
            </a:pathLst>
          </a:custGeom>
          <a:blipFill>
            <a:blip r:embed="rId5"/>
            <a:stretch>
              <a:fillRect/>
            </a:stretch>
          </a:blipFill>
        </p:spPr>
      </p:sp>
      <p:sp>
        <p:nvSpPr>
          <p:cNvPr id="11" name="Freeform 11"/>
          <p:cNvSpPr/>
          <p:nvPr/>
        </p:nvSpPr>
        <p:spPr>
          <a:xfrm>
            <a:off x="15912209" y="236485"/>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855386" y="3156671"/>
            <a:ext cx="17004458" cy="3005909"/>
          </a:xfrm>
          <a:prstGeom prst="rect">
            <a:avLst/>
          </a:prstGeom>
        </p:spPr>
        <p:txBody>
          <a:bodyPr lIns="0" tIns="0" rIns="0" bIns="0" rtlCol="0" anchor="t">
            <a:spAutoFit/>
          </a:bodyPr>
          <a:lstStyle/>
          <a:p>
            <a:pPr algn="ctr">
              <a:lnSpc>
                <a:spcPts val="6077"/>
              </a:lnSpc>
            </a:pPr>
            <a:endParaRPr/>
          </a:p>
          <a:p>
            <a:pPr algn="ctr">
              <a:lnSpc>
                <a:spcPts val="6077"/>
              </a:lnSpc>
            </a:pPr>
            <a:r>
              <a:rPr lang="en-US" sz="3100">
                <a:solidFill>
                  <a:srgbClr val="000000"/>
                </a:solidFill>
                <a:latin typeface="Canva Sans Bold"/>
              </a:rPr>
              <a:t>Based on these results, the Decision Tree model appears to be the most suitable for predicting diamond prices in this dataset. but when we check it in some test data that we keep from training data  we get good result from Random Forest so we use it</a:t>
            </a:r>
          </a:p>
        </p:txBody>
      </p:sp>
      <p:sp>
        <p:nvSpPr>
          <p:cNvPr id="13" name="TextBox 13"/>
          <p:cNvSpPr txBox="1"/>
          <p:nvPr/>
        </p:nvSpPr>
        <p:spPr>
          <a:xfrm>
            <a:off x="-1577969" y="1991288"/>
            <a:ext cx="18288000" cy="1566544"/>
          </a:xfrm>
          <a:prstGeom prst="rect">
            <a:avLst/>
          </a:prstGeom>
        </p:spPr>
        <p:txBody>
          <a:bodyPr lIns="0" tIns="0" rIns="0" bIns="0" rtlCol="0" anchor="t">
            <a:spAutoFit/>
          </a:bodyPr>
          <a:lstStyle/>
          <a:p>
            <a:pPr algn="ctr">
              <a:lnSpc>
                <a:spcPts val="12880"/>
              </a:lnSpc>
            </a:pPr>
            <a:r>
              <a:rPr lang="en-US" sz="9200">
                <a:solidFill>
                  <a:srgbClr val="FFD699"/>
                </a:solidFill>
                <a:latin typeface="Canva Sans Bold"/>
              </a:rPr>
              <a:t>Recommendation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7583497" y="2328444"/>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graphicFrame>
        <p:nvGraphicFramePr>
          <p:cNvPr id="5" name="Table 5"/>
          <p:cNvGraphicFramePr>
            <a:graphicFrameLocks noGrp="1"/>
          </p:cNvGraphicFramePr>
          <p:nvPr/>
        </p:nvGraphicFramePr>
        <p:xfrm>
          <a:off x="1194263" y="2999138"/>
          <a:ext cx="16065037" cy="6524431"/>
        </p:xfrm>
        <a:graphic>
          <a:graphicData uri="http://schemas.openxmlformats.org/drawingml/2006/table">
            <a:tbl>
              <a:tblPr/>
              <a:tblGrid>
                <a:gridCol w="9043787">
                  <a:extLst>
                    <a:ext uri="{9D8B030D-6E8A-4147-A177-3AD203B41FA5}">
                      <a16:colId xmlns:a16="http://schemas.microsoft.com/office/drawing/2014/main" val="20000"/>
                    </a:ext>
                  </a:extLst>
                </a:gridCol>
                <a:gridCol w="7021249">
                  <a:extLst>
                    <a:ext uri="{9D8B030D-6E8A-4147-A177-3AD203B41FA5}">
                      <a16:colId xmlns:a16="http://schemas.microsoft.com/office/drawing/2014/main" val="20001"/>
                    </a:ext>
                  </a:extLst>
                </a:gridCol>
              </a:tblGrid>
              <a:tr h="1690158">
                <a:tc>
                  <a:txBody>
                    <a:bodyPr/>
                    <a:lstStyle/>
                    <a:p>
                      <a:pPr algn="ctr">
                        <a:lnSpc>
                          <a:spcPts val="4199"/>
                        </a:lnSpc>
                        <a:defRPr/>
                      </a:pPr>
                      <a:r>
                        <a:rPr lang="en-US" sz="2999">
                          <a:solidFill>
                            <a:srgbClr val="000000"/>
                          </a:solidFill>
                          <a:latin typeface="Canva Sans Bold"/>
                        </a:rPr>
                        <a:t>              Model</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4199"/>
                        </a:lnSpc>
                        <a:defRPr/>
                      </a:pPr>
                      <a:r>
                        <a:rPr lang="en-US" sz="2999">
                          <a:solidFill>
                            <a:srgbClr val="000000"/>
                          </a:solidFill>
                          <a:latin typeface="Canva Sans Bold"/>
                        </a:rPr>
                        <a:t>RMSE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extLst>
                  <a:ext uri="{0D108BD9-81ED-4DB2-BD59-A6C34878D82A}">
                    <a16:rowId xmlns:a16="http://schemas.microsoft.com/office/drawing/2014/main" val="10000"/>
                  </a:ext>
                </a:extLst>
              </a:tr>
              <a:tr h="1964472">
                <a:tc>
                  <a:txBody>
                    <a:bodyPr/>
                    <a:lstStyle/>
                    <a:p>
                      <a:pPr algn="ctr">
                        <a:lnSpc>
                          <a:spcPts val="4199"/>
                        </a:lnSpc>
                        <a:defRPr/>
                      </a:pPr>
                      <a:r>
                        <a:rPr lang="en-US" sz="2999">
                          <a:solidFill>
                            <a:srgbClr val="000000"/>
                          </a:solidFill>
                          <a:latin typeface="Canva Sans Bold"/>
                        </a:rPr>
                        <a:t>Linear Regression</a:t>
                      </a:r>
                      <a:endParaRPr lang="en-US" sz="1100"/>
                    </a:p>
                    <a:p>
                      <a:pPr algn="ctr">
                        <a:lnSpc>
                          <a:spcPts val="2519"/>
                        </a:lnSpc>
                      </a:pP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359"/>
                        </a:lnSpc>
                        <a:defRPr/>
                      </a:pPr>
                      <a:r>
                        <a:rPr lang="en-US" sz="2399">
                          <a:solidFill>
                            <a:srgbClr val="000000"/>
                          </a:solidFill>
                          <a:latin typeface="Canva Sans Bold"/>
                        </a:rPr>
                        <a:t>1332</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1"/>
                  </a:ext>
                </a:extLst>
              </a:tr>
              <a:tr h="1434900">
                <a:tc>
                  <a:txBody>
                    <a:bodyPr/>
                    <a:lstStyle/>
                    <a:p>
                      <a:pPr algn="ctr">
                        <a:lnSpc>
                          <a:spcPts val="4199"/>
                        </a:lnSpc>
                        <a:defRPr/>
                      </a:pPr>
                      <a:r>
                        <a:rPr lang="en-US" sz="2999">
                          <a:solidFill>
                            <a:srgbClr val="000000"/>
                          </a:solidFill>
                          <a:latin typeface="Canva Sans Bold"/>
                        </a:rPr>
                        <a:t>Decision Tree</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499"/>
                        </a:lnSpc>
                        <a:defRPr/>
                      </a:pPr>
                      <a:r>
                        <a:rPr lang="en-US" sz="2499">
                          <a:solidFill>
                            <a:srgbClr val="000000"/>
                          </a:solidFill>
                          <a:latin typeface="Canva Sans Bold"/>
                        </a:rPr>
                        <a:t>1002</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2"/>
                  </a:ext>
                </a:extLst>
              </a:tr>
              <a:tr h="1434900">
                <a:tc>
                  <a:txBody>
                    <a:bodyPr/>
                    <a:lstStyle/>
                    <a:p>
                      <a:pPr algn="ctr">
                        <a:lnSpc>
                          <a:spcPts val="4199"/>
                        </a:lnSpc>
                        <a:defRPr/>
                      </a:pPr>
                      <a:r>
                        <a:rPr lang="en-US" sz="2999">
                          <a:solidFill>
                            <a:srgbClr val="000000"/>
                          </a:solidFill>
                          <a:latin typeface="Canva Sans Bold"/>
                        </a:rPr>
                        <a:t>Random Forest</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algn="ctr">
                        <a:lnSpc>
                          <a:spcPts val="3499"/>
                        </a:lnSpc>
                        <a:defRPr/>
                      </a:pPr>
                      <a:r>
                        <a:rPr lang="en-US" sz="2499">
                          <a:solidFill>
                            <a:srgbClr val="000000"/>
                          </a:solidFill>
                          <a:latin typeface="Canva Sans Bold"/>
                        </a:rPr>
                        <a:t>775</a:t>
                      </a:r>
                      <a:endParaRPr lang="en-US" sz="1100"/>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3"/>
                  </a:ext>
                </a:extLst>
              </a:tr>
            </a:tbl>
          </a:graphicData>
        </a:graphic>
      </p:graphicFrame>
      <p:grpSp>
        <p:nvGrpSpPr>
          <p:cNvPr id="6" name="Group 6"/>
          <p:cNvGrpSpPr>
            <a:grpSpLocks noChangeAspect="1"/>
          </p:cNvGrpSpPr>
          <p:nvPr/>
        </p:nvGrpSpPr>
        <p:grpSpPr>
          <a:xfrm>
            <a:off x="16965437" y="9001364"/>
            <a:ext cx="1000501" cy="1044410"/>
            <a:chOff x="0" y="0"/>
            <a:chExt cx="1526832" cy="1593850"/>
          </a:xfrm>
        </p:grpSpPr>
        <p:sp>
          <p:nvSpPr>
            <p:cNvPr id="7" name="Freeform 7"/>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8" name="Freeform 8"/>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9" name="Freeform 9"/>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0" name="Freeform 10"/>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1" name="Freeform 11"/>
          <p:cNvSpPr/>
          <p:nvPr/>
        </p:nvSpPr>
        <p:spPr>
          <a:xfrm>
            <a:off x="14895322" y="44932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194263" y="1903941"/>
            <a:ext cx="5711685" cy="1277606"/>
          </a:xfrm>
          <a:prstGeom prst="rect">
            <a:avLst/>
          </a:prstGeom>
        </p:spPr>
        <p:txBody>
          <a:bodyPr lIns="0" tIns="0" rIns="0" bIns="0" rtlCol="0" anchor="t">
            <a:spAutoFit/>
          </a:bodyPr>
          <a:lstStyle/>
          <a:p>
            <a:pPr algn="l">
              <a:lnSpc>
                <a:spcPts val="4620"/>
              </a:lnSpc>
            </a:pPr>
            <a:r>
              <a:rPr lang="en-US" sz="3300">
                <a:solidFill>
                  <a:srgbClr val="000000"/>
                </a:solidFill>
                <a:latin typeface="Canva Sans Bold"/>
              </a:rPr>
              <a:t>in test data</a:t>
            </a:r>
          </a:p>
          <a:p>
            <a:pPr algn="ctr">
              <a:lnSpc>
                <a:spcPts val="5740"/>
              </a:lnSpc>
            </a:pPr>
            <a:endParaRPr lang="en-US" sz="3300">
              <a:solidFill>
                <a:srgbClr val="000000"/>
              </a:solidFill>
              <a:latin typeface="Canva Sans Bold"/>
            </a:endParaRPr>
          </a:p>
        </p:txBody>
      </p:sp>
      <p:sp>
        <p:nvSpPr>
          <p:cNvPr id="13" name="TextBox 13"/>
          <p:cNvSpPr txBox="1"/>
          <p:nvPr/>
        </p:nvSpPr>
        <p:spPr>
          <a:xfrm>
            <a:off x="4922807" y="567609"/>
            <a:ext cx="8442385" cy="2008473"/>
          </a:xfrm>
          <a:prstGeom prst="rect">
            <a:avLst/>
          </a:prstGeom>
        </p:spPr>
        <p:txBody>
          <a:bodyPr lIns="0" tIns="0" rIns="0" bIns="0" rtlCol="0" anchor="t">
            <a:spAutoFit/>
          </a:bodyPr>
          <a:lstStyle/>
          <a:p>
            <a:pPr algn="ctr">
              <a:lnSpc>
                <a:spcPts val="11199"/>
              </a:lnSpc>
            </a:pPr>
            <a:r>
              <a:rPr lang="en-US" sz="7999">
                <a:solidFill>
                  <a:srgbClr val="000000"/>
                </a:solidFill>
                <a:latin typeface="Canva Sans Bold"/>
              </a:rPr>
              <a:t>Model Training</a:t>
            </a:r>
          </a:p>
          <a:p>
            <a:pPr algn="l">
              <a:lnSpc>
                <a:spcPts val="4693"/>
              </a:lnSpc>
            </a:pPr>
            <a:endParaRPr lang="en-US" sz="7999">
              <a:solidFill>
                <a:srgbClr val="000000"/>
              </a:solidFill>
              <a:latin typeface="Canva Sans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2807" y="567609"/>
            <a:ext cx="8442385" cy="2008473"/>
          </a:xfrm>
          <a:prstGeom prst="rect">
            <a:avLst/>
          </a:prstGeom>
        </p:spPr>
        <p:txBody>
          <a:bodyPr lIns="0" tIns="0" rIns="0" bIns="0" rtlCol="0" anchor="t">
            <a:spAutoFit/>
          </a:bodyPr>
          <a:lstStyle/>
          <a:p>
            <a:pPr algn="ctr">
              <a:lnSpc>
                <a:spcPts val="11199"/>
              </a:lnSpc>
            </a:pPr>
            <a:r>
              <a:rPr lang="en-US" sz="7999">
                <a:solidFill>
                  <a:srgbClr val="000000"/>
                </a:solidFill>
                <a:latin typeface="Canva Sans Bold"/>
              </a:rPr>
              <a:t>Model Training</a:t>
            </a:r>
          </a:p>
          <a:p>
            <a:pPr algn="l">
              <a:lnSpc>
                <a:spcPts val="4693"/>
              </a:lnSpc>
            </a:pPr>
            <a:endParaRPr lang="en-US" sz="7999">
              <a:solidFill>
                <a:srgbClr val="000000"/>
              </a:solidFill>
              <a:latin typeface="Canva Sans Bold"/>
            </a:endParaRPr>
          </a:p>
        </p:txBody>
      </p:sp>
      <p:sp>
        <p:nvSpPr>
          <p:cNvPr id="3" name="Freeform 3"/>
          <p:cNvSpPr/>
          <p:nvPr/>
        </p:nvSpPr>
        <p:spPr>
          <a:xfrm>
            <a:off x="7690904" y="1937471"/>
            <a:ext cx="1209675" cy="1190625"/>
          </a:xfrm>
          <a:custGeom>
            <a:avLst/>
            <a:gdLst/>
            <a:ahLst/>
            <a:cxnLst/>
            <a:rect l="l" t="t" r="r" b="b"/>
            <a:pathLst>
              <a:path w="1209675" h="1190625">
                <a:moveTo>
                  <a:pt x="0" y="0"/>
                </a:moveTo>
                <a:lnTo>
                  <a:pt x="1209675" y="0"/>
                </a:lnTo>
                <a:lnTo>
                  <a:pt x="1209675" y="1190625"/>
                </a:lnTo>
                <a:lnTo>
                  <a:pt x="0" y="1190625"/>
                </a:lnTo>
                <a:lnTo>
                  <a:pt x="0" y="0"/>
                </a:lnTo>
                <a:close/>
              </a:path>
            </a:pathLst>
          </a:custGeom>
          <a:blipFill>
            <a:blip r:embed="rId2"/>
            <a:stretch>
              <a:fillRect/>
            </a:stretch>
          </a:blipFill>
        </p:spPr>
      </p:sp>
      <p:grpSp>
        <p:nvGrpSpPr>
          <p:cNvPr id="4" name="Group 4"/>
          <p:cNvGrpSpPr>
            <a:grpSpLocks noChangeAspect="1"/>
          </p:cNvGrpSpPr>
          <p:nvPr/>
        </p:nvGrpSpPr>
        <p:grpSpPr>
          <a:xfrm>
            <a:off x="17072843" y="9019966"/>
            <a:ext cx="1000501" cy="1044410"/>
            <a:chOff x="0" y="0"/>
            <a:chExt cx="1526832" cy="1593850"/>
          </a:xfrm>
        </p:grpSpPr>
        <p:sp>
          <p:nvSpPr>
            <p:cNvPr id="5" name="Freeform 5"/>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6" name="Freeform 6"/>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7" name="Freeform 7"/>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8" name="Freeform 8"/>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9" name="Freeform 9"/>
          <p:cNvSpPr/>
          <p:nvPr/>
        </p:nvSpPr>
        <p:spPr>
          <a:xfrm>
            <a:off x="9144000" y="257608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140312" y="1937471"/>
            <a:ext cx="1370658" cy="1913658"/>
          </a:xfrm>
          <a:custGeom>
            <a:avLst/>
            <a:gdLst/>
            <a:ahLst/>
            <a:cxnLst/>
            <a:rect l="l" t="t" r="r" b="b"/>
            <a:pathLst>
              <a:path w="1370658" h="1913658">
                <a:moveTo>
                  <a:pt x="0" y="0"/>
                </a:moveTo>
                <a:lnTo>
                  <a:pt x="1370658" y="0"/>
                </a:lnTo>
                <a:lnTo>
                  <a:pt x="1370658" y="1913658"/>
                </a:lnTo>
                <a:lnTo>
                  <a:pt x="0" y="1913658"/>
                </a:lnTo>
                <a:lnTo>
                  <a:pt x="0" y="0"/>
                </a:lnTo>
                <a:close/>
              </a:path>
            </a:pathLst>
          </a:custGeom>
          <a:blipFill>
            <a:blip r:embed="rId5"/>
            <a:stretch>
              <a:fillRect/>
            </a:stretch>
          </a:blipFill>
        </p:spPr>
      </p:sp>
      <p:sp>
        <p:nvSpPr>
          <p:cNvPr id="11" name="Freeform 11"/>
          <p:cNvSpPr/>
          <p:nvPr/>
        </p:nvSpPr>
        <p:spPr>
          <a:xfrm>
            <a:off x="15060862" y="543916"/>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803748" y="5876557"/>
            <a:ext cx="16680504" cy="2234384"/>
          </a:xfrm>
          <a:prstGeom prst="rect">
            <a:avLst/>
          </a:prstGeom>
        </p:spPr>
        <p:txBody>
          <a:bodyPr lIns="0" tIns="0" rIns="0" bIns="0" rtlCol="0" anchor="t">
            <a:spAutoFit/>
          </a:bodyPr>
          <a:lstStyle/>
          <a:p>
            <a:pPr algn="ctr">
              <a:lnSpc>
                <a:spcPts val="6077"/>
              </a:lnSpc>
            </a:pPr>
            <a:endParaRPr/>
          </a:p>
          <a:p>
            <a:pPr algn="ctr">
              <a:lnSpc>
                <a:spcPts val="6077"/>
              </a:lnSpc>
            </a:pPr>
            <a:r>
              <a:rPr lang="en-US" sz="3100">
                <a:solidFill>
                  <a:srgbClr val="000000"/>
                </a:solidFill>
                <a:latin typeface="Canva Sans Bold"/>
              </a:rPr>
              <a:t>RandomForestRegressor(max_features=4, n_estimators=150, random_state=42)</a:t>
            </a:r>
          </a:p>
          <a:p>
            <a:pPr algn="ctr">
              <a:lnSpc>
                <a:spcPts val="6077"/>
              </a:lnSpc>
            </a:pPr>
            <a:endParaRPr lang="en-US" sz="3100">
              <a:solidFill>
                <a:srgbClr val="000000"/>
              </a:solidFill>
              <a:latin typeface="Canva Sans Bold"/>
            </a:endParaRPr>
          </a:p>
        </p:txBody>
      </p:sp>
      <p:sp>
        <p:nvSpPr>
          <p:cNvPr id="13" name="TextBox 13"/>
          <p:cNvSpPr txBox="1"/>
          <p:nvPr/>
        </p:nvSpPr>
        <p:spPr>
          <a:xfrm>
            <a:off x="-1577969" y="1991288"/>
            <a:ext cx="14344362" cy="3195319"/>
          </a:xfrm>
          <a:prstGeom prst="rect">
            <a:avLst/>
          </a:prstGeom>
        </p:spPr>
        <p:txBody>
          <a:bodyPr lIns="0" tIns="0" rIns="0" bIns="0" rtlCol="0" anchor="t">
            <a:spAutoFit/>
          </a:bodyPr>
          <a:lstStyle/>
          <a:p>
            <a:pPr algn="ctr">
              <a:lnSpc>
                <a:spcPts val="12880"/>
              </a:lnSpc>
            </a:pPr>
            <a:r>
              <a:rPr lang="en-US" sz="9200">
                <a:solidFill>
                  <a:srgbClr val="FFD699"/>
                </a:solidFill>
                <a:latin typeface="Canva Sans Bold"/>
              </a:rPr>
              <a:t>Fine-Tune</a:t>
            </a:r>
          </a:p>
          <a:p>
            <a:pPr algn="ctr">
              <a:lnSpc>
                <a:spcPts val="12880"/>
              </a:lnSpc>
            </a:pPr>
            <a:endParaRPr lang="en-US" sz="9200">
              <a:solidFill>
                <a:srgbClr val="FFD699"/>
              </a:solidFill>
              <a:latin typeface="Canva Sans Bold"/>
            </a:endParaRPr>
          </a:p>
        </p:txBody>
      </p:sp>
      <p:sp>
        <p:nvSpPr>
          <p:cNvPr id="14" name="TextBox 14"/>
          <p:cNvSpPr txBox="1"/>
          <p:nvPr/>
        </p:nvSpPr>
        <p:spPr>
          <a:xfrm>
            <a:off x="1790310" y="3022817"/>
            <a:ext cx="14220537" cy="4080470"/>
          </a:xfrm>
          <a:prstGeom prst="rect">
            <a:avLst/>
          </a:prstGeom>
        </p:spPr>
        <p:txBody>
          <a:bodyPr lIns="0" tIns="0" rIns="0" bIns="0" rtlCol="0" anchor="t">
            <a:spAutoFit/>
          </a:bodyPr>
          <a:lstStyle/>
          <a:p>
            <a:pPr algn="ctr">
              <a:lnSpc>
                <a:spcPts val="8233"/>
              </a:lnSpc>
            </a:pPr>
            <a:endParaRPr/>
          </a:p>
          <a:p>
            <a:pPr algn="ctr">
              <a:lnSpc>
                <a:spcPts val="8233"/>
              </a:lnSpc>
            </a:pPr>
            <a:r>
              <a:rPr lang="en-US" sz="4200">
                <a:solidFill>
                  <a:srgbClr val="000000"/>
                </a:solidFill>
                <a:latin typeface="Canva Sans Bold"/>
              </a:rPr>
              <a:t>we use GridSearchCV and we get this as the best model with these parameters</a:t>
            </a:r>
          </a:p>
          <a:p>
            <a:pPr algn="ctr">
              <a:lnSpc>
                <a:spcPts val="8233"/>
              </a:lnSpc>
            </a:pPr>
            <a:endParaRPr lang="en-US" sz="4200">
              <a:solidFill>
                <a:srgbClr val="000000"/>
              </a:solidFill>
              <a:latin typeface="Canva Sans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357082" y="0"/>
            <a:ext cx="9144000" cy="10287000"/>
            <a:chOff x="0" y="0"/>
            <a:chExt cx="9144000" cy="10287000"/>
          </a:xfrm>
        </p:grpSpPr>
        <p:sp>
          <p:nvSpPr>
            <p:cNvPr id="3" name="Freeform 3"/>
            <p:cNvSpPr/>
            <p:nvPr/>
          </p:nvSpPr>
          <p:spPr>
            <a:xfrm>
              <a:off x="0" y="0"/>
              <a:ext cx="9144000" cy="10287000"/>
            </a:xfrm>
            <a:custGeom>
              <a:avLst/>
              <a:gdLst/>
              <a:ahLst/>
              <a:cxnLst/>
              <a:rect l="l" t="t" r="r" b="b"/>
              <a:pathLst>
                <a:path w="9144000" h="10287000">
                  <a:moveTo>
                    <a:pt x="0" y="0"/>
                  </a:moveTo>
                  <a:lnTo>
                    <a:pt x="0" y="10287000"/>
                  </a:lnTo>
                  <a:lnTo>
                    <a:pt x="9144000" y="10287000"/>
                  </a:lnTo>
                  <a:lnTo>
                    <a:pt x="9144000" y="0"/>
                  </a:lnTo>
                  <a:close/>
                </a:path>
              </a:pathLst>
            </a:custGeom>
            <a:solidFill>
              <a:srgbClr val="FFF6E3"/>
            </a:solidFill>
          </p:spPr>
        </p:sp>
      </p:grpSp>
      <p:grpSp>
        <p:nvGrpSpPr>
          <p:cNvPr id="4" name="Group 4"/>
          <p:cNvGrpSpPr>
            <a:grpSpLocks noChangeAspect="1"/>
          </p:cNvGrpSpPr>
          <p:nvPr/>
        </p:nvGrpSpPr>
        <p:grpSpPr>
          <a:xfrm>
            <a:off x="11122797" y="0"/>
            <a:ext cx="9144000" cy="10287000"/>
            <a:chOff x="0" y="0"/>
            <a:chExt cx="9144000" cy="10287000"/>
          </a:xfrm>
        </p:grpSpPr>
        <p:sp>
          <p:nvSpPr>
            <p:cNvPr id="5" name="Freeform 5"/>
            <p:cNvSpPr/>
            <p:nvPr/>
          </p:nvSpPr>
          <p:spPr>
            <a:xfrm>
              <a:off x="0" y="0"/>
              <a:ext cx="9144000" cy="10287000"/>
            </a:xfrm>
            <a:custGeom>
              <a:avLst/>
              <a:gdLst/>
              <a:ahLst/>
              <a:cxnLst/>
              <a:rect l="l" t="t" r="r" b="b"/>
              <a:pathLst>
                <a:path w="9144000" h="10287000">
                  <a:moveTo>
                    <a:pt x="0" y="0"/>
                  </a:moveTo>
                  <a:lnTo>
                    <a:pt x="0" y="10287000"/>
                  </a:lnTo>
                  <a:lnTo>
                    <a:pt x="9144000" y="10287000"/>
                  </a:lnTo>
                  <a:lnTo>
                    <a:pt x="9144000" y="0"/>
                  </a:lnTo>
                  <a:close/>
                </a:path>
              </a:pathLst>
            </a:custGeom>
            <a:solidFill>
              <a:srgbClr val="FFF6E3"/>
            </a:solidFill>
          </p:spPr>
        </p:sp>
      </p:grpSp>
      <p:sp>
        <p:nvSpPr>
          <p:cNvPr id="6" name="Freeform 6"/>
          <p:cNvSpPr/>
          <p:nvPr/>
        </p:nvSpPr>
        <p:spPr>
          <a:xfrm>
            <a:off x="11662257" y="3036198"/>
            <a:ext cx="5838825" cy="5819775"/>
          </a:xfrm>
          <a:custGeom>
            <a:avLst/>
            <a:gdLst/>
            <a:ahLst/>
            <a:cxnLst/>
            <a:rect l="l" t="t" r="r" b="b"/>
            <a:pathLst>
              <a:path w="5838825" h="5819775">
                <a:moveTo>
                  <a:pt x="0" y="0"/>
                </a:moveTo>
                <a:lnTo>
                  <a:pt x="5838825" y="0"/>
                </a:lnTo>
                <a:lnTo>
                  <a:pt x="5838825" y="5819775"/>
                </a:lnTo>
                <a:lnTo>
                  <a:pt x="0" y="5819775"/>
                </a:lnTo>
                <a:lnTo>
                  <a:pt x="0" y="0"/>
                </a:lnTo>
                <a:close/>
              </a:path>
            </a:pathLst>
          </a:custGeom>
          <a:blipFill>
            <a:blip r:embed="rId2"/>
            <a:stretch>
              <a:fillRect/>
            </a:stretch>
          </a:blipFill>
        </p:spPr>
      </p:sp>
      <p:sp>
        <p:nvSpPr>
          <p:cNvPr id="7" name="Freeform 7"/>
          <p:cNvSpPr/>
          <p:nvPr/>
        </p:nvSpPr>
        <p:spPr>
          <a:xfrm>
            <a:off x="8713462" y="469385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264259" y="1028700"/>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5135879" y="2136902"/>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4274803" y="8183979"/>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676709" y="712746"/>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9144000" y="8633627"/>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818600" y="2859776"/>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8713462" y="57905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786918" y="4317855"/>
            <a:ext cx="7330830" cy="1695315"/>
          </a:xfrm>
          <a:prstGeom prst="rect">
            <a:avLst/>
          </a:prstGeom>
        </p:spPr>
        <p:txBody>
          <a:bodyPr lIns="0" tIns="0" rIns="0" bIns="0" rtlCol="0" anchor="t">
            <a:spAutoFit/>
          </a:bodyPr>
          <a:lstStyle/>
          <a:p>
            <a:pPr algn="ctr">
              <a:lnSpc>
                <a:spcPts val="9434"/>
              </a:lnSpc>
            </a:pPr>
            <a:r>
              <a:rPr lang="en-US" sz="6738">
                <a:solidFill>
                  <a:srgbClr val="000000"/>
                </a:solidFill>
                <a:latin typeface="Canva Sans Bold"/>
              </a:rPr>
              <a:t>Team members :</a:t>
            </a:r>
          </a:p>
          <a:p>
            <a:pPr algn="l">
              <a:lnSpc>
                <a:spcPts val="3953"/>
              </a:lnSpc>
            </a:pPr>
            <a:endParaRPr lang="en-US" sz="6738">
              <a:solidFill>
                <a:srgbClr val="000000"/>
              </a:solidFill>
              <a:latin typeface="Canva Sans Bold"/>
            </a:endParaRPr>
          </a:p>
        </p:txBody>
      </p:sp>
      <p:sp>
        <p:nvSpPr>
          <p:cNvPr id="16" name="TextBox 16"/>
          <p:cNvSpPr txBox="1"/>
          <p:nvPr/>
        </p:nvSpPr>
        <p:spPr>
          <a:xfrm>
            <a:off x="786918" y="5571980"/>
            <a:ext cx="10420073" cy="2611999"/>
          </a:xfrm>
          <a:prstGeom prst="rect">
            <a:avLst/>
          </a:prstGeom>
        </p:spPr>
        <p:txBody>
          <a:bodyPr lIns="0" tIns="0" rIns="0" bIns="0" rtlCol="0" anchor="t">
            <a:spAutoFit/>
          </a:bodyPr>
          <a:lstStyle/>
          <a:p>
            <a:pPr marL="742781" lvl="1" indent="-371390" algn="just">
              <a:lnSpc>
                <a:spcPts val="4816"/>
              </a:lnSpc>
              <a:buFont typeface="Arial"/>
              <a:buChar char="•"/>
            </a:pPr>
            <a:r>
              <a:rPr lang="en-US" sz="3440">
                <a:solidFill>
                  <a:srgbClr val="000000"/>
                </a:solidFill>
                <a:latin typeface="Canva Sans Bold"/>
              </a:rPr>
              <a:t>Mohamed Hamada ( team Lead)</a:t>
            </a:r>
          </a:p>
          <a:p>
            <a:pPr marL="742781" lvl="1" indent="-371390" algn="just">
              <a:lnSpc>
                <a:spcPts val="4816"/>
              </a:lnSpc>
              <a:buFont typeface="Arial"/>
              <a:buChar char="•"/>
            </a:pPr>
            <a:r>
              <a:rPr lang="en-US" sz="3440">
                <a:solidFill>
                  <a:srgbClr val="000000"/>
                </a:solidFill>
                <a:latin typeface="Canva Sans Bold"/>
              </a:rPr>
              <a:t>Elham Mohamad Al Masharfeh</a:t>
            </a:r>
          </a:p>
          <a:p>
            <a:pPr marL="742781" lvl="1" indent="-371390" algn="just">
              <a:lnSpc>
                <a:spcPts val="4816"/>
              </a:lnSpc>
              <a:buFont typeface="Arial"/>
              <a:buChar char="•"/>
            </a:pPr>
            <a:r>
              <a:rPr lang="en-US" sz="3440">
                <a:solidFill>
                  <a:srgbClr val="000000"/>
                </a:solidFill>
                <a:latin typeface="Canva Sans Bold"/>
              </a:rPr>
              <a:t>Sara Alhaddadi</a:t>
            </a:r>
          </a:p>
          <a:p>
            <a:pPr algn="just">
              <a:lnSpc>
                <a:spcPts val="6496"/>
              </a:lnSpc>
            </a:pPr>
            <a:endParaRPr lang="en-US" sz="3440">
              <a:solidFill>
                <a:srgbClr val="000000"/>
              </a:solidFill>
              <a:latin typeface="Canva Sans Bold"/>
            </a:endParaRPr>
          </a:p>
        </p:txBody>
      </p:sp>
      <p:sp>
        <p:nvSpPr>
          <p:cNvPr id="17" name="Freeform 17"/>
          <p:cNvSpPr/>
          <p:nvPr/>
        </p:nvSpPr>
        <p:spPr>
          <a:xfrm>
            <a:off x="11986553" y="8855973"/>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11663106" y="923925"/>
            <a:ext cx="5837977" cy="1271458"/>
          </a:xfrm>
          <a:prstGeom prst="rect">
            <a:avLst/>
          </a:prstGeom>
        </p:spPr>
        <p:txBody>
          <a:bodyPr lIns="0" tIns="0" rIns="0" bIns="0" rtlCol="0" anchor="t">
            <a:spAutoFit/>
          </a:bodyPr>
          <a:lstStyle/>
          <a:p>
            <a:pPr algn="just">
              <a:lnSpc>
                <a:spcPts val="7004"/>
              </a:lnSpc>
            </a:pPr>
            <a:r>
              <a:rPr lang="en-US" sz="5002">
                <a:solidFill>
                  <a:srgbClr val="000000"/>
                </a:solidFill>
                <a:latin typeface="Canva Sans Bold"/>
              </a:rPr>
              <a:t>Team : GH</a:t>
            </a:r>
          </a:p>
          <a:p>
            <a:pPr algn="just">
              <a:lnSpc>
                <a:spcPts val="2935"/>
              </a:lnSpc>
            </a:pPr>
            <a:endParaRPr lang="en-US" sz="5002">
              <a:solidFill>
                <a:srgbClr val="000000"/>
              </a:solidFill>
              <a:latin typeface="Canva Sans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357082" y="0"/>
            <a:ext cx="9144000" cy="10287000"/>
            <a:chOff x="0" y="0"/>
            <a:chExt cx="9144000" cy="10287000"/>
          </a:xfrm>
        </p:grpSpPr>
        <p:sp>
          <p:nvSpPr>
            <p:cNvPr id="3" name="Freeform 3"/>
            <p:cNvSpPr/>
            <p:nvPr/>
          </p:nvSpPr>
          <p:spPr>
            <a:xfrm>
              <a:off x="0" y="0"/>
              <a:ext cx="9144000" cy="10287000"/>
            </a:xfrm>
            <a:custGeom>
              <a:avLst/>
              <a:gdLst/>
              <a:ahLst/>
              <a:cxnLst/>
              <a:rect l="l" t="t" r="r" b="b"/>
              <a:pathLst>
                <a:path w="9144000" h="10287000">
                  <a:moveTo>
                    <a:pt x="0" y="0"/>
                  </a:moveTo>
                  <a:lnTo>
                    <a:pt x="0" y="10287000"/>
                  </a:lnTo>
                  <a:lnTo>
                    <a:pt x="9144000" y="10287000"/>
                  </a:lnTo>
                  <a:lnTo>
                    <a:pt x="9144000" y="0"/>
                  </a:lnTo>
                  <a:close/>
                </a:path>
              </a:pathLst>
            </a:custGeom>
            <a:solidFill>
              <a:srgbClr val="FFF6E3"/>
            </a:solidFill>
          </p:spPr>
        </p:sp>
      </p:grpSp>
      <p:grpSp>
        <p:nvGrpSpPr>
          <p:cNvPr id="4" name="Group 4"/>
          <p:cNvGrpSpPr>
            <a:grpSpLocks noChangeAspect="1"/>
          </p:cNvGrpSpPr>
          <p:nvPr/>
        </p:nvGrpSpPr>
        <p:grpSpPr>
          <a:xfrm>
            <a:off x="11122797" y="0"/>
            <a:ext cx="9144000" cy="10287000"/>
            <a:chOff x="0" y="0"/>
            <a:chExt cx="9144000" cy="10287000"/>
          </a:xfrm>
        </p:grpSpPr>
        <p:sp>
          <p:nvSpPr>
            <p:cNvPr id="5" name="Freeform 5"/>
            <p:cNvSpPr/>
            <p:nvPr/>
          </p:nvSpPr>
          <p:spPr>
            <a:xfrm>
              <a:off x="0" y="0"/>
              <a:ext cx="9144000" cy="10287000"/>
            </a:xfrm>
            <a:custGeom>
              <a:avLst/>
              <a:gdLst/>
              <a:ahLst/>
              <a:cxnLst/>
              <a:rect l="l" t="t" r="r" b="b"/>
              <a:pathLst>
                <a:path w="9144000" h="10287000">
                  <a:moveTo>
                    <a:pt x="0" y="0"/>
                  </a:moveTo>
                  <a:lnTo>
                    <a:pt x="0" y="10287000"/>
                  </a:lnTo>
                  <a:lnTo>
                    <a:pt x="9144000" y="10287000"/>
                  </a:lnTo>
                  <a:lnTo>
                    <a:pt x="9144000" y="0"/>
                  </a:lnTo>
                  <a:close/>
                </a:path>
              </a:pathLst>
            </a:custGeom>
            <a:solidFill>
              <a:srgbClr val="FFF6E3"/>
            </a:solidFill>
          </p:spPr>
        </p:sp>
      </p:grpSp>
      <p:sp>
        <p:nvSpPr>
          <p:cNvPr id="6" name="Freeform 6"/>
          <p:cNvSpPr/>
          <p:nvPr/>
        </p:nvSpPr>
        <p:spPr>
          <a:xfrm>
            <a:off x="11662257" y="3036198"/>
            <a:ext cx="5838825" cy="5819775"/>
          </a:xfrm>
          <a:custGeom>
            <a:avLst/>
            <a:gdLst/>
            <a:ahLst/>
            <a:cxnLst/>
            <a:rect l="l" t="t" r="r" b="b"/>
            <a:pathLst>
              <a:path w="5838825" h="5819775">
                <a:moveTo>
                  <a:pt x="0" y="0"/>
                </a:moveTo>
                <a:lnTo>
                  <a:pt x="5838825" y="0"/>
                </a:lnTo>
                <a:lnTo>
                  <a:pt x="5838825" y="5819775"/>
                </a:lnTo>
                <a:lnTo>
                  <a:pt x="0" y="5819775"/>
                </a:lnTo>
                <a:lnTo>
                  <a:pt x="0" y="0"/>
                </a:lnTo>
                <a:close/>
              </a:path>
            </a:pathLst>
          </a:custGeom>
          <a:blipFill>
            <a:blip r:embed="rId2"/>
            <a:stretch>
              <a:fillRect/>
            </a:stretch>
          </a:blipFill>
        </p:spPr>
      </p:sp>
      <p:sp>
        <p:nvSpPr>
          <p:cNvPr id="7" name="Freeform 7"/>
          <p:cNvSpPr/>
          <p:nvPr/>
        </p:nvSpPr>
        <p:spPr>
          <a:xfrm>
            <a:off x="2297258" y="3687518"/>
            <a:ext cx="7315200" cy="2258568"/>
          </a:xfrm>
          <a:custGeom>
            <a:avLst/>
            <a:gdLst/>
            <a:ahLst/>
            <a:cxnLst/>
            <a:rect l="l" t="t" r="r" b="b"/>
            <a:pathLst>
              <a:path w="7315200" h="2258568">
                <a:moveTo>
                  <a:pt x="0" y="0"/>
                </a:moveTo>
                <a:lnTo>
                  <a:pt x="7315200" y="0"/>
                </a:lnTo>
                <a:lnTo>
                  <a:pt x="7315200" y="2258568"/>
                </a:lnTo>
                <a:lnTo>
                  <a:pt x="0" y="2258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8713462" y="469385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297258" y="5295900"/>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5093782" y="1569615"/>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8282924" y="6985129"/>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9726938" y="1569615"/>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866720" y="1296342"/>
            <a:ext cx="861076" cy="899296"/>
          </a:xfrm>
          <a:custGeom>
            <a:avLst/>
            <a:gdLst/>
            <a:ahLst/>
            <a:cxnLst/>
            <a:rect l="l" t="t" r="r" b="b"/>
            <a:pathLst>
              <a:path w="861076" h="899296">
                <a:moveTo>
                  <a:pt x="0" y="0"/>
                </a:moveTo>
                <a:lnTo>
                  <a:pt x="861075" y="0"/>
                </a:lnTo>
                <a:lnTo>
                  <a:pt x="861075" y="899295"/>
                </a:lnTo>
                <a:lnTo>
                  <a:pt x="0" y="899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5440648" y="6535481"/>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436182" y="8359004"/>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4469648" y="874996"/>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5486535" y="9057387"/>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8960" y="5839863"/>
            <a:ext cx="1447209" cy="647700"/>
          </a:xfrm>
          <a:custGeom>
            <a:avLst/>
            <a:gdLst/>
            <a:ahLst/>
            <a:cxnLst/>
            <a:rect l="l" t="t" r="r" b="b"/>
            <a:pathLst>
              <a:path w="1447209" h="647700">
                <a:moveTo>
                  <a:pt x="0" y="0"/>
                </a:moveTo>
                <a:lnTo>
                  <a:pt x="1447210" y="0"/>
                </a:lnTo>
                <a:lnTo>
                  <a:pt x="1447210" y="647700"/>
                </a:lnTo>
                <a:lnTo>
                  <a:pt x="0" y="647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144000" y="0"/>
            <a:ext cx="9144000" cy="10287000"/>
            <a:chOff x="0" y="0"/>
            <a:chExt cx="9144000" cy="10287000"/>
          </a:xfrm>
        </p:grpSpPr>
        <p:sp>
          <p:nvSpPr>
            <p:cNvPr id="4" name="Freeform 4"/>
            <p:cNvSpPr/>
            <p:nvPr/>
          </p:nvSpPr>
          <p:spPr>
            <a:xfrm>
              <a:off x="0" y="0"/>
              <a:ext cx="9144000" cy="10287000"/>
            </a:xfrm>
            <a:custGeom>
              <a:avLst/>
              <a:gdLst/>
              <a:ahLst/>
              <a:cxnLst/>
              <a:rect l="l" t="t" r="r" b="b"/>
              <a:pathLst>
                <a:path w="9144000" h="10287000">
                  <a:moveTo>
                    <a:pt x="0" y="0"/>
                  </a:moveTo>
                  <a:lnTo>
                    <a:pt x="0" y="10287000"/>
                  </a:lnTo>
                  <a:lnTo>
                    <a:pt x="9144000" y="10287000"/>
                  </a:lnTo>
                  <a:lnTo>
                    <a:pt x="9144000" y="0"/>
                  </a:lnTo>
                  <a:close/>
                </a:path>
              </a:pathLst>
            </a:custGeom>
            <a:solidFill>
              <a:srgbClr val="FFFFFF"/>
            </a:solidFill>
          </p:spPr>
        </p:sp>
      </p:grpSp>
      <p:sp>
        <p:nvSpPr>
          <p:cNvPr id="5" name="Freeform 5"/>
          <p:cNvSpPr/>
          <p:nvPr/>
        </p:nvSpPr>
        <p:spPr>
          <a:xfrm>
            <a:off x="1496968" y="2827210"/>
            <a:ext cx="13487400" cy="6429375"/>
          </a:xfrm>
          <a:custGeom>
            <a:avLst/>
            <a:gdLst/>
            <a:ahLst/>
            <a:cxnLst/>
            <a:rect l="l" t="t" r="r" b="b"/>
            <a:pathLst>
              <a:path w="13487400" h="6429375">
                <a:moveTo>
                  <a:pt x="0" y="0"/>
                </a:moveTo>
                <a:lnTo>
                  <a:pt x="13487400" y="0"/>
                </a:lnTo>
                <a:lnTo>
                  <a:pt x="13487400" y="6429376"/>
                </a:lnTo>
                <a:lnTo>
                  <a:pt x="0" y="6429376"/>
                </a:lnTo>
                <a:lnTo>
                  <a:pt x="0" y="0"/>
                </a:lnTo>
                <a:close/>
              </a:path>
            </a:pathLst>
          </a:custGeom>
          <a:blipFill>
            <a:blip r:embed="rId4"/>
            <a:stretch>
              <a:fillRect l="-10118" r="-10149"/>
            </a:stretch>
          </a:blipFill>
        </p:spPr>
      </p:sp>
      <p:sp>
        <p:nvSpPr>
          <p:cNvPr id="6" name="Freeform 6"/>
          <p:cNvSpPr/>
          <p:nvPr/>
        </p:nvSpPr>
        <p:spPr>
          <a:xfrm>
            <a:off x="6566482" y="1811218"/>
            <a:ext cx="841487" cy="841487"/>
          </a:xfrm>
          <a:custGeom>
            <a:avLst/>
            <a:gdLst/>
            <a:ahLst/>
            <a:cxnLst/>
            <a:rect l="l" t="t" r="r" b="b"/>
            <a:pathLst>
              <a:path w="841487" h="841487">
                <a:moveTo>
                  <a:pt x="0" y="0"/>
                </a:moveTo>
                <a:lnTo>
                  <a:pt x="841487" y="0"/>
                </a:lnTo>
                <a:lnTo>
                  <a:pt x="841487" y="841487"/>
                </a:lnTo>
                <a:lnTo>
                  <a:pt x="0" y="841487"/>
                </a:lnTo>
                <a:lnTo>
                  <a:pt x="0" y="0"/>
                </a:lnTo>
                <a:close/>
              </a:path>
            </a:pathLst>
          </a:custGeom>
          <a:blipFill>
            <a:blip r:embed="rId5"/>
            <a:stretch>
              <a:fillRect/>
            </a:stretch>
          </a:blipFill>
        </p:spPr>
      </p:sp>
      <p:grpSp>
        <p:nvGrpSpPr>
          <p:cNvPr id="7" name="Group 7"/>
          <p:cNvGrpSpPr>
            <a:grpSpLocks noChangeAspect="1"/>
          </p:cNvGrpSpPr>
          <p:nvPr/>
        </p:nvGrpSpPr>
        <p:grpSpPr>
          <a:xfrm>
            <a:off x="17072843" y="9019966"/>
            <a:ext cx="1000501" cy="1044410"/>
            <a:chOff x="0" y="0"/>
            <a:chExt cx="1526832" cy="1593850"/>
          </a:xfrm>
        </p:grpSpPr>
        <p:sp>
          <p:nvSpPr>
            <p:cNvPr id="8" name="Freeform 8"/>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9" name="Freeform 9"/>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0" name="Freeform 10"/>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1" name="Freeform 11"/>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2" name="Freeform 12"/>
          <p:cNvSpPr/>
          <p:nvPr/>
        </p:nvSpPr>
        <p:spPr>
          <a:xfrm>
            <a:off x="15226401" y="75675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713462" y="616371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6398224" y="7969555"/>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4111592" y="7969555"/>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4696116" y="268288"/>
            <a:ext cx="8895769"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Extraction</a:t>
            </a:r>
          </a:p>
        </p:txBody>
      </p:sp>
      <p:sp>
        <p:nvSpPr>
          <p:cNvPr id="17" name="TextBox 17"/>
          <p:cNvSpPr txBox="1"/>
          <p:nvPr/>
        </p:nvSpPr>
        <p:spPr>
          <a:xfrm>
            <a:off x="1610035" y="1928919"/>
            <a:ext cx="6172162" cy="537845"/>
          </a:xfrm>
          <a:prstGeom prst="rect">
            <a:avLst/>
          </a:prstGeom>
        </p:spPr>
        <p:txBody>
          <a:bodyPr lIns="0" tIns="0" rIns="0" bIns="0" rtlCol="0" anchor="t">
            <a:spAutoFit/>
          </a:bodyPr>
          <a:lstStyle/>
          <a:p>
            <a:pPr algn="l">
              <a:lnSpc>
                <a:spcPts val="4480"/>
              </a:lnSpc>
            </a:pPr>
            <a:r>
              <a:rPr lang="en-US" sz="3200">
                <a:solidFill>
                  <a:srgbClr val="000000"/>
                </a:solidFill>
                <a:latin typeface="Canva Sans Bold"/>
              </a:rPr>
              <a:t>Overview of the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0287000"/>
            <a:chOff x="0" y="0"/>
            <a:chExt cx="9144000" cy="10287000"/>
          </a:xfrm>
        </p:grpSpPr>
        <p:sp>
          <p:nvSpPr>
            <p:cNvPr id="3" name="Freeform 3"/>
            <p:cNvSpPr/>
            <p:nvPr/>
          </p:nvSpPr>
          <p:spPr>
            <a:xfrm>
              <a:off x="0" y="0"/>
              <a:ext cx="9144000" cy="10287000"/>
            </a:xfrm>
            <a:custGeom>
              <a:avLst/>
              <a:gdLst/>
              <a:ahLst/>
              <a:cxnLst/>
              <a:rect l="l" t="t" r="r" b="b"/>
              <a:pathLst>
                <a:path w="9144000" h="10287000">
                  <a:moveTo>
                    <a:pt x="0" y="0"/>
                  </a:moveTo>
                  <a:lnTo>
                    <a:pt x="0" y="10287000"/>
                  </a:lnTo>
                  <a:lnTo>
                    <a:pt x="9144000" y="10287000"/>
                  </a:lnTo>
                  <a:lnTo>
                    <a:pt x="9144000" y="0"/>
                  </a:lnTo>
                  <a:close/>
                </a:path>
              </a:pathLst>
            </a:custGeom>
            <a:solidFill>
              <a:srgbClr val="FFFFFF"/>
            </a:solidFill>
          </p:spPr>
        </p:sp>
      </p:grpSp>
      <p:sp>
        <p:nvSpPr>
          <p:cNvPr id="4" name="Freeform 4"/>
          <p:cNvSpPr/>
          <p:nvPr/>
        </p:nvSpPr>
        <p:spPr>
          <a:xfrm>
            <a:off x="1828771" y="3221172"/>
            <a:ext cx="13515975" cy="4752975"/>
          </a:xfrm>
          <a:custGeom>
            <a:avLst/>
            <a:gdLst/>
            <a:ahLst/>
            <a:cxnLst/>
            <a:rect l="l" t="t" r="r" b="b"/>
            <a:pathLst>
              <a:path w="13515975" h="4752975">
                <a:moveTo>
                  <a:pt x="0" y="0"/>
                </a:moveTo>
                <a:lnTo>
                  <a:pt x="13515975" y="0"/>
                </a:lnTo>
                <a:lnTo>
                  <a:pt x="13515975" y="4752975"/>
                </a:lnTo>
                <a:lnTo>
                  <a:pt x="0" y="4752975"/>
                </a:lnTo>
                <a:lnTo>
                  <a:pt x="0" y="0"/>
                </a:lnTo>
                <a:close/>
              </a:path>
            </a:pathLst>
          </a:custGeom>
          <a:blipFill>
            <a:blip r:embed="rId2"/>
            <a:stretch>
              <a:fillRect l="-21284" r="-31428"/>
            </a:stretch>
          </a:blipFill>
        </p:spPr>
      </p:sp>
      <p:grpSp>
        <p:nvGrpSpPr>
          <p:cNvPr id="5" name="Group 5"/>
          <p:cNvGrpSpPr>
            <a:grpSpLocks noChangeAspect="1"/>
          </p:cNvGrpSpPr>
          <p:nvPr/>
        </p:nvGrpSpPr>
        <p:grpSpPr>
          <a:xfrm>
            <a:off x="17072843" y="9019966"/>
            <a:ext cx="1000501" cy="1044410"/>
            <a:chOff x="0" y="0"/>
            <a:chExt cx="1526832" cy="1593850"/>
          </a:xfrm>
        </p:grpSpPr>
        <p:sp>
          <p:nvSpPr>
            <p:cNvPr id="6" name="Freeform 6"/>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7" name="Freeform 7"/>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8" name="Freeform 8"/>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9" name="Freeform 9"/>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0" name="Freeform 10"/>
          <p:cNvSpPr/>
          <p:nvPr/>
        </p:nvSpPr>
        <p:spPr>
          <a:xfrm>
            <a:off x="15699372" y="733104"/>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7280495" y="5148011"/>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5746669" y="8253337"/>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4696116" y="282896"/>
            <a:ext cx="8895769"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Extraction</a:t>
            </a:r>
          </a:p>
        </p:txBody>
      </p:sp>
      <p:sp>
        <p:nvSpPr>
          <p:cNvPr id="14" name="TextBox 14"/>
          <p:cNvSpPr txBox="1"/>
          <p:nvPr/>
        </p:nvSpPr>
        <p:spPr>
          <a:xfrm>
            <a:off x="2252863" y="2282447"/>
            <a:ext cx="7252950" cy="537845"/>
          </a:xfrm>
          <a:prstGeom prst="rect">
            <a:avLst/>
          </a:prstGeom>
        </p:spPr>
        <p:txBody>
          <a:bodyPr lIns="0" tIns="0" rIns="0" bIns="0" rtlCol="0" anchor="t">
            <a:spAutoFit/>
          </a:bodyPr>
          <a:lstStyle/>
          <a:p>
            <a:pPr algn="l">
              <a:lnSpc>
                <a:spcPts val="4480"/>
              </a:lnSpc>
            </a:pPr>
            <a:r>
              <a:rPr lang="en-US" sz="3200">
                <a:solidFill>
                  <a:srgbClr val="000000"/>
                </a:solidFill>
                <a:latin typeface="Canva Sans Bold"/>
              </a:rPr>
              <a:t>How much unique categorical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0287000"/>
            <a:chOff x="0" y="0"/>
            <a:chExt cx="9144000" cy="10287000"/>
          </a:xfrm>
        </p:grpSpPr>
        <p:sp>
          <p:nvSpPr>
            <p:cNvPr id="3" name="Freeform 3"/>
            <p:cNvSpPr/>
            <p:nvPr/>
          </p:nvSpPr>
          <p:spPr>
            <a:xfrm>
              <a:off x="0" y="0"/>
              <a:ext cx="9144000" cy="10287000"/>
            </a:xfrm>
            <a:custGeom>
              <a:avLst/>
              <a:gdLst/>
              <a:ahLst/>
              <a:cxnLst/>
              <a:rect l="l" t="t" r="r" b="b"/>
              <a:pathLst>
                <a:path w="9144000" h="10287000">
                  <a:moveTo>
                    <a:pt x="0" y="0"/>
                  </a:moveTo>
                  <a:lnTo>
                    <a:pt x="0" y="10287000"/>
                  </a:lnTo>
                  <a:lnTo>
                    <a:pt x="9144000" y="10287000"/>
                  </a:lnTo>
                  <a:lnTo>
                    <a:pt x="9144000" y="0"/>
                  </a:lnTo>
                  <a:close/>
                </a:path>
              </a:pathLst>
            </a:custGeom>
            <a:solidFill>
              <a:srgbClr val="FFFFFF"/>
            </a:solidFill>
          </p:spPr>
        </p:sp>
      </p:grpSp>
      <p:sp>
        <p:nvSpPr>
          <p:cNvPr id="4" name="Freeform 4"/>
          <p:cNvSpPr/>
          <p:nvPr/>
        </p:nvSpPr>
        <p:spPr>
          <a:xfrm>
            <a:off x="2159222" y="3155099"/>
            <a:ext cx="13049250" cy="5295900"/>
          </a:xfrm>
          <a:custGeom>
            <a:avLst/>
            <a:gdLst/>
            <a:ahLst/>
            <a:cxnLst/>
            <a:rect l="l" t="t" r="r" b="b"/>
            <a:pathLst>
              <a:path w="13049250" h="5295900">
                <a:moveTo>
                  <a:pt x="0" y="0"/>
                </a:moveTo>
                <a:lnTo>
                  <a:pt x="13049250" y="0"/>
                </a:lnTo>
                <a:lnTo>
                  <a:pt x="13049250" y="5295900"/>
                </a:lnTo>
                <a:lnTo>
                  <a:pt x="0" y="5295900"/>
                </a:lnTo>
                <a:lnTo>
                  <a:pt x="0" y="0"/>
                </a:lnTo>
                <a:close/>
              </a:path>
            </a:pathLst>
          </a:custGeom>
          <a:blipFill>
            <a:blip r:embed="rId2"/>
            <a:stretch>
              <a:fillRect l="-18557" r="-26406"/>
            </a:stretch>
          </a:blipFill>
        </p:spPr>
      </p:sp>
      <p:grpSp>
        <p:nvGrpSpPr>
          <p:cNvPr id="5" name="Group 5"/>
          <p:cNvGrpSpPr>
            <a:grpSpLocks noChangeAspect="1"/>
          </p:cNvGrpSpPr>
          <p:nvPr/>
        </p:nvGrpSpPr>
        <p:grpSpPr>
          <a:xfrm>
            <a:off x="17072843" y="9019966"/>
            <a:ext cx="1000501" cy="1044410"/>
            <a:chOff x="0" y="0"/>
            <a:chExt cx="1526832" cy="1593850"/>
          </a:xfrm>
        </p:grpSpPr>
        <p:sp>
          <p:nvSpPr>
            <p:cNvPr id="6" name="Freeform 6"/>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7" name="Freeform 7"/>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8" name="Freeform 8"/>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9" name="Freeform 9"/>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0" name="Freeform 10"/>
          <p:cNvSpPr/>
          <p:nvPr/>
        </p:nvSpPr>
        <p:spPr>
          <a:xfrm>
            <a:off x="15510184" y="898644"/>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5013565" y="7898609"/>
            <a:ext cx="861076" cy="899296"/>
          </a:xfrm>
          <a:custGeom>
            <a:avLst/>
            <a:gdLst/>
            <a:ahLst/>
            <a:cxnLst/>
            <a:rect l="l" t="t" r="r" b="b"/>
            <a:pathLst>
              <a:path w="861076" h="899296">
                <a:moveTo>
                  <a:pt x="0" y="0"/>
                </a:moveTo>
                <a:lnTo>
                  <a:pt x="861075" y="0"/>
                </a:lnTo>
                <a:lnTo>
                  <a:pt x="861075"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131877" y="8016852"/>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5155340" y="268288"/>
            <a:ext cx="7977321"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Data Cleaning</a:t>
            </a:r>
          </a:p>
        </p:txBody>
      </p:sp>
      <p:sp>
        <p:nvSpPr>
          <p:cNvPr id="14" name="TextBox 14"/>
          <p:cNvSpPr txBox="1"/>
          <p:nvPr/>
        </p:nvSpPr>
        <p:spPr>
          <a:xfrm>
            <a:off x="2159222" y="2098408"/>
            <a:ext cx="10612850" cy="537845"/>
          </a:xfrm>
          <a:prstGeom prst="rect">
            <a:avLst/>
          </a:prstGeom>
        </p:spPr>
        <p:txBody>
          <a:bodyPr lIns="0" tIns="0" rIns="0" bIns="0" rtlCol="0" anchor="t">
            <a:spAutoFit/>
          </a:bodyPr>
          <a:lstStyle/>
          <a:p>
            <a:pPr algn="l">
              <a:lnSpc>
                <a:spcPts val="4480"/>
              </a:lnSpc>
            </a:pPr>
            <a:r>
              <a:rPr lang="en-US" sz="3200">
                <a:solidFill>
                  <a:srgbClr val="000000"/>
                </a:solidFill>
                <a:latin typeface="Canva Sans Bold"/>
              </a:rPr>
              <a:t>Is there null OR duplicated values in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6112" y="2324529"/>
            <a:ext cx="10700320" cy="766791"/>
          </a:xfrm>
          <a:custGeom>
            <a:avLst/>
            <a:gdLst/>
            <a:ahLst/>
            <a:cxnLst/>
            <a:rect l="l" t="t" r="r" b="b"/>
            <a:pathLst>
              <a:path w="10700320" h="766791">
                <a:moveTo>
                  <a:pt x="0" y="0"/>
                </a:moveTo>
                <a:lnTo>
                  <a:pt x="10700320" y="0"/>
                </a:lnTo>
                <a:lnTo>
                  <a:pt x="10700320" y="766791"/>
                </a:lnTo>
                <a:lnTo>
                  <a:pt x="0" y="766791"/>
                </a:lnTo>
                <a:lnTo>
                  <a:pt x="0" y="0"/>
                </a:lnTo>
                <a:close/>
              </a:path>
            </a:pathLst>
          </a:custGeom>
          <a:blipFill>
            <a:blip r:embed="rId2"/>
            <a:stretch>
              <a:fillRect/>
            </a:stretch>
          </a:blipFill>
        </p:spPr>
      </p:sp>
      <p:grpSp>
        <p:nvGrpSpPr>
          <p:cNvPr id="3" name="Group 3"/>
          <p:cNvGrpSpPr/>
          <p:nvPr/>
        </p:nvGrpSpPr>
        <p:grpSpPr>
          <a:xfrm>
            <a:off x="1028700" y="4762500"/>
            <a:ext cx="6131281" cy="4495800"/>
            <a:chOff x="0" y="0"/>
            <a:chExt cx="8175041" cy="5994400"/>
          </a:xfrm>
        </p:grpSpPr>
        <p:sp>
          <p:nvSpPr>
            <p:cNvPr id="4" name="Freeform 4"/>
            <p:cNvSpPr/>
            <p:nvPr/>
          </p:nvSpPr>
          <p:spPr>
            <a:xfrm>
              <a:off x="0" y="1782674"/>
              <a:ext cx="4949533" cy="1163726"/>
            </a:xfrm>
            <a:custGeom>
              <a:avLst/>
              <a:gdLst/>
              <a:ahLst/>
              <a:cxnLst/>
              <a:rect l="l" t="t" r="r" b="b"/>
              <a:pathLst>
                <a:path w="4949533" h="1163726">
                  <a:moveTo>
                    <a:pt x="0" y="0"/>
                  </a:moveTo>
                  <a:lnTo>
                    <a:pt x="4949533" y="0"/>
                  </a:lnTo>
                  <a:lnTo>
                    <a:pt x="4949533" y="1163726"/>
                  </a:lnTo>
                  <a:lnTo>
                    <a:pt x="0" y="11637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115" y="3314141"/>
              <a:ext cx="6547117" cy="1156259"/>
            </a:xfrm>
            <a:custGeom>
              <a:avLst/>
              <a:gdLst/>
              <a:ahLst/>
              <a:cxnLst/>
              <a:rect l="l" t="t" r="r" b="b"/>
              <a:pathLst>
                <a:path w="6547117" h="1156259">
                  <a:moveTo>
                    <a:pt x="0" y="0"/>
                  </a:moveTo>
                  <a:lnTo>
                    <a:pt x="6547117" y="0"/>
                  </a:lnTo>
                  <a:lnTo>
                    <a:pt x="6547117" y="1156259"/>
                  </a:lnTo>
                  <a:lnTo>
                    <a:pt x="0" y="11562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795" y="4830674"/>
              <a:ext cx="8164246" cy="1163726"/>
            </a:xfrm>
            <a:custGeom>
              <a:avLst/>
              <a:gdLst/>
              <a:ahLst/>
              <a:cxnLst/>
              <a:rect l="l" t="t" r="r" b="b"/>
              <a:pathLst>
                <a:path w="8164246" h="1163726">
                  <a:moveTo>
                    <a:pt x="0" y="0"/>
                  </a:moveTo>
                  <a:lnTo>
                    <a:pt x="8164246" y="0"/>
                  </a:lnTo>
                  <a:lnTo>
                    <a:pt x="8164246" y="1163726"/>
                  </a:lnTo>
                  <a:lnTo>
                    <a:pt x="0" y="11637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25197" y="266141"/>
              <a:ext cx="4226230" cy="917816"/>
            </a:xfrm>
            <a:custGeom>
              <a:avLst/>
              <a:gdLst/>
              <a:ahLst/>
              <a:cxnLst/>
              <a:rect l="l" t="t" r="r" b="b"/>
              <a:pathLst>
                <a:path w="4226230" h="917816">
                  <a:moveTo>
                    <a:pt x="0" y="0"/>
                  </a:moveTo>
                  <a:lnTo>
                    <a:pt x="4226230" y="0"/>
                  </a:lnTo>
                  <a:lnTo>
                    <a:pt x="4226230" y="917816"/>
                  </a:lnTo>
                  <a:lnTo>
                    <a:pt x="0" y="9178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5095" y="-219075"/>
              <a:ext cx="8114602" cy="6146216"/>
            </a:xfrm>
            <a:prstGeom prst="rect">
              <a:avLst/>
            </a:prstGeom>
          </p:spPr>
          <p:txBody>
            <a:bodyPr lIns="0" tIns="0" rIns="0" bIns="0" rtlCol="0" anchor="t">
              <a:spAutoFit/>
            </a:bodyPr>
            <a:lstStyle/>
            <a:p>
              <a:pPr algn="l">
                <a:lnSpc>
                  <a:spcPts val="9922"/>
                </a:lnSpc>
              </a:pPr>
              <a:r>
                <a:rPr lang="en-US" sz="6451">
                  <a:solidFill>
                    <a:srgbClr val="000000"/>
                  </a:solidFill>
                  <a:latin typeface="Canva Sans Bold"/>
                </a:rPr>
                <a:t>1- Color</a:t>
              </a:r>
            </a:p>
            <a:p>
              <a:pPr algn="l">
                <a:lnSpc>
                  <a:spcPts val="8793"/>
                </a:lnSpc>
              </a:pPr>
              <a:r>
                <a:rPr lang="en-US" sz="6451">
                  <a:solidFill>
                    <a:srgbClr val="000000"/>
                  </a:solidFill>
                  <a:latin typeface="Canva Sans Bold"/>
                </a:rPr>
                <a:t>2- Clarity 3- Cut grade 4- Carat weight</a:t>
              </a:r>
            </a:p>
          </p:txBody>
        </p:sp>
      </p:grpSp>
      <p:grpSp>
        <p:nvGrpSpPr>
          <p:cNvPr id="9" name="Group 9"/>
          <p:cNvGrpSpPr>
            <a:grpSpLocks noChangeAspect="1"/>
          </p:cNvGrpSpPr>
          <p:nvPr/>
        </p:nvGrpSpPr>
        <p:grpSpPr>
          <a:xfrm>
            <a:off x="17072843" y="9019966"/>
            <a:ext cx="1000501" cy="1044410"/>
            <a:chOff x="0" y="0"/>
            <a:chExt cx="1526832" cy="1593850"/>
          </a:xfrm>
        </p:grpSpPr>
        <p:sp>
          <p:nvSpPr>
            <p:cNvPr id="10" name="Freeform 10"/>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11" name="Freeform 11"/>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12" name="Freeform 12"/>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3" name="Freeform 13"/>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4" name="Freeform 14"/>
          <p:cNvSpPr/>
          <p:nvPr/>
        </p:nvSpPr>
        <p:spPr>
          <a:xfrm>
            <a:off x="2054170" y="472971"/>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15439238" y="827699"/>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2719657" y="5462811"/>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836112" y="3764804"/>
            <a:ext cx="7355853" cy="550021"/>
          </a:xfrm>
          <a:prstGeom prst="rect">
            <a:avLst/>
          </a:prstGeom>
        </p:spPr>
        <p:txBody>
          <a:bodyPr lIns="0" tIns="0" rIns="0" bIns="0" rtlCol="0" anchor="t">
            <a:spAutoFit/>
          </a:bodyPr>
          <a:lstStyle/>
          <a:p>
            <a:pPr algn="l">
              <a:lnSpc>
                <a:spcPts val="4439"/>
              </a:lnSpc>
            </a:pPr>
            <a:r>
              <a:rPr lang="en-US" sz="2886">
                <a:solidFill>
                  <a:srgbClr val="000000"/>
                </a:solidFill>
                <a:latin typeface="Canva Sans Bold"/>
              </a:rPr>
              <a:t>These are the most important features.</a:t>
            </a:r>
            <a:r>
              <a:rPr lang="en-US" sz="2886">
                <a:solidFill>
                  <a:srgbClr val="000000"/>
                </a:solidFill>
                <a:ea typeface="Canva Sans"/>
              </a:rPr>
              <a:t>💎</a:t>
            </a:r>
          </a:p>
        </p:txBody>
      </p:sp>
      <p:sp>
        <p:nvSpPr>
          <p:cNvPr id="18" name="TextBox 18"/>
          <p:cNvSpPr txBox="1"/>
          <p:nvPr/>
        </p:nvSpPr>
        <p:spPr>
          <a:xfrm>
            <a:off x="3984574" y="505949"/>
            <a:ext cx="10318853"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Domain Knowledge</a:t>
            </a:r>
          </a:p>
        </p:txBody>
      </p:sp>
      <p:sp>
        <p:nvSpPr>
          <p:cNvPr id="19" name="TextBox 19"/>
          <p:cNvSpPr txBox="1"/>
          <p:nvPr/>
        </p:nvSpPr>
        <p:spPr>
          <a:xfrm>
            <a:off x="836112" y="3034170"/>
            <a:ext cx="4059298" cy="559184"/>
          </a:xfrm>
          <a:prstGeom prst="rect">
            <a:avLst/>
          </a:prstGeom>
        </p:spPr>
        <p:txBody>
          <a:bodyPr lIns="0" tIns="0" rIns="0" bIns="0" rtlCol="0" anchor="t">
            <a:spAutoFit/>
          </a:bodyPr>
          <a:lstStyle/>
          <a:p>
            <a:pPr algn="l">
              <a:lnSpc>
                <a:spcPts val="4461"/>
              </a:lnSpc>
            </a:pPr>
            <a:r>
              <a:rPr lang="en-US" sz="3186">
                <a:solidFill>
                  <a:srgbClr val="000000"/>
                </a:solidFill>
                <a:latin typeface="Canva Sans Bold"/>
              </a:rPr>
              <a:t>DIAMOND THE 4C`S.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3552825" y="2575629"/>
            <a:ext cx="11182350" cy="6991350"/>
          </a:xfrm>
          <a:custGeom>
            <a:avLst/>
            <a:gdLst/>
            <a:ahLst/>
            <a:cxnLst/>
            <a:rect l="l" t="t" r="r" b="b"/>
            <a:pathLst>
              <a:path w="11182350" h="6991350">
                <a:moveTo>
                  <a:pt x="0" y="0"/>
                </a:moveTo>
                <a:lnTo>
                  <a:pt x="11182350" y="0"/>
                </a:lnTo>
                <a:lnTo>
                  <a:pt x="11182350" y="6991350"/>
                </a:lnTo>
                <a:lnTo>
                  <a:pt x="0" y="6991350"/>
                </a:lnTo>
                <a:lnTo>
                  <a:pt x="0" y="0"/>
                </a:lnTo>
                <a:close/>
              </a:path>
            </a:pathLst>
          </a:custGeom>
          <a:blipFill>
            <a:blip r:embed="rId2"/>
            <a:stretch>
              <a:fillRect/>
            </a:stretch>
          </a:blipFill>
        </p:spPr>
      </p:sp>
      <p:grpSp>
        <p:nvGrpSpPr>
          <p:cNvPr id="5" name="Group 5"/>
          <p:cNvGrpSpPr>
            <a:grpSpLocks noChangeAspect="1"/>
          </p:cNvGrpSpPr>
          <p:nvPr/>
        </p:nvGrpSpPr>
        <p:grpSpPr>
          <a:xfrm>
            <a:off x="16999166" y="9070187"/>
            <a:ext cx="951812" cy="993584"/>
            <a:chOff x="0" y="0"/>
            <a:chExt cx="1526832" cy="1593850"/>
          </a:xfrm>
        </p:grpSpPr>
        <p:sp>
          <p:nvSpPr>
            <p:cNvPr id="6" name="Freeform 6"/>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7" name="Freeform 7"/>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000000"/>
            </a:solidFill>
          </p:spPr>
        </p:sp>
        <p:sp>
          <p:nvSpPr>
            <p:cNvPr id="8" name="Freeform 8"/>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9" name="Freeform 9"/>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0" name="Freeform 10"/>
          <p:cNvSpPr/>
          <p:nvPr/>
        </p:nvSpPr>
        <p:spPr>
          <a:xfrm>
            <a:off x="16148694" y="827699"/>
            <a:ext cx="861076" cy="899296"/>
          </a:xfrm>
          <a:custGeom>
            <a:avLst/>
            <a:gdLst/>
            <a:ahLst/>
            <a:cxnLst/>
            <a:rect l="l" t="t" r="r" b="b"/>
            <a:pathLst>
              <a:path w="861076" h="899296">
                <a:moveTo>
                  <a:pt x="0" y="0"/>
                </a:moveTo>
                <a:lnTo>
                  <a:pt x="861076" y="0"/>
                </a:lnTo>
                <a:lnTo>
                  <a:pt x="861076" y="899295"/>
                </a:lnTo>
                <a:lnTo>
                  <a:pt x="0" y="8992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4096186" y="256083"/>
            <a:ext cx="10095628"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Domain Knowledge</a:t>
            </a:r>
          </a:p>
        </p:txBody>
      </p:sp>
      <p:sp>
        <p:nvSpPr>
          <p:cNvPr id="12" name="TextBox 12"/>
          <p:cNvSpPr txBox="1"/>
          <p:nvPr/>
        </p:nvSpPr>
        <p:spPr>
          <a:xfrm>
            <a:off x="1028700" y="1661817"/>
            <a:ext cx="5896194" cy="511921"/>
          </a:xfrm>
          <a:prstGeom prst="rect">
            <a:avLst/>
          </a:prstGeom>
        </p:spPr>
        <p:txBody>
          <a:bodyPr lIns="0" tIns="0" rIns="0" bIns="0" rtlCol="0" anchor="t">
            <a:spAutoFit/>
          </a:bodyPr>
          <a:lstStyle/>
          <a:p>
            <a:pPr algn="l">
              <a:lnSpc>
                <a:spcPts val="4041"/>
              </a:lnSpc>
            </a:pPr>
            <a:r>
              <a:rPr lang="en-US" sz="2886">
                <a:solidFill>
                  <a:srgbClr val="000000"/>
                </a:solidFill>
                <a:latin typeface="Canva Sans Bold"/>
              </a:rPr>
              <a:t>Gemological Institute of America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0"/>
            <a:ext cx="9144000" cy="1420968"/>
            <a:chOff x="0" y="0"/>
            <a:chExt cx="9144000" cy="1420965"/>
          </a:xfrm>
        </p:grpSpPr>
        <p:sp>
          <p:nvSpPr>
            <p:cNvPr id="3" name="Freeform 3"/>
            <p:cNvSpPr/>
            <p:nvPr/>
          </p:nvSpPr>
          <p:spPr>
            <a:xfrm>
              <a:off x="0" y="0"/>
              <a:ext cx="9144000" cy="1421003"/>
            </a:xfrm>
            <a:custGeom>
              <a:avLst/>
              <a:gdLst/>
              <a:ahLst/>
              <a:cxnLst/>
              <a:rect l="l" t="t" r="r" b="b"/>
              <a:pathLst>
                <a:path w="9144000" h="1421003">
                  <a:moveTo>
                    <a:pt x="0" y="0"/>
                  </a:moveTo>
                  <a:lnTo>
                    <a:pt x="0" y="1421003"/>
                  </a:lnTo>
                  <a:lnTo>
                    <a:pt x="9144000" y="1421003"/>
                  </a:lnTo>
                  <a:lnTo>
                    <a:pt x="9144000" y="0"/>
                  </a:lnTo>
                  <a:close/>
                </a:path>
              </a:pathLst>
            </a:custGeom>
            <a:solidFill>
              <a:srgbClr val="FFFFFF"/>
            </a:solidFill>
          </p:spPr>
        </p:sp>
      </p:grpSp>
      <p:sp>
        <p:nvSpPr>
          <p:cNvPr id="4" name="Freeform 4"/>
          <p:cNvSpPr/>
          <p:nvPr/>
        </p:nvSpPr>
        <p:spPr>
          <a:xfrm>
            <a:off x="1900847" y="4809353"/>
            <a:ext cx="13716000" cy="4705350"/>
          </a:xfrm>
          <a:custGeom>
            <a:avLst/>
            <a:gdLst/>
            <a:ahLst/>
            <a:cxnLst/>
            <a:rect l="l" t="t" r="r" b="b"/>
            <a:pathLst>
              <a:path w="13716000" h="4705350">
                <a:moveTo>
                  <a:pt x="0" y="0"/>
                </a:moveTo>
                <a:lnTo>
                  <a:pt x="13716000" y="0"/>
                </a:lnTo>
                <a:lnTo>
                  <a:pt x="13716000" y="4705350"/>
                </a:lnTo>
                <a:lnTo>
                  <a:pt x="0" y="4705350"/>
                </a:lnTo>
                <a:lnTo>
                  <a:pt x="0" y="0"/>
                </a:lnTo>
                <a:close/>
              </a:path>
            </a:pathLst>
          </a:custGeom>
          <a:blipFill>
            <a:blip r:embed="rId2"/>
            <a:stretch>
              <a:fillRect l="-7563" r="-7575"/>
            </a:stretch>
          </a:blipFill>
        </p:spPr>
      </p:sp>
      <p:sp>
        <p:nvSpPr>
          <p:cNvPr id="5" name="Freeform 5"/>
          <p:cNvSpPr/>
          <p:nvPr/>
        </p:nvSpPr>
        <p:spPr>
          <a:xfrm>
            <a:off x="638159" y="1636712"/>
            <a:ext cx="2938272" cy="938784"/>
          </a:xfrm>
          <a:custGeom>
            <a:avLst/>
            <a:gdLst/>
            <a:ahLst/>
            <a:cxnLst/>
            <a:rect l="l" t="t" r="r" b="b"/>
            <a:pathLst>
              <a:path w="2938272" h="938784">
                <a:moveTo>
                  <a:pt x="0" y="0"/>
                </a:moveTo>
                <a:lnTo>
                  <a:pt x="2938272" y="0"/>
                </a:lnTo>
                <a:lnTo>
                  <a:pt x="2938272" y="938784"/>
                </a:lnTo>
                <a:lnTo>
                  <a:pt x="0" y="938784"/>
                </a:lnTo>
                <a:lnTo>
                  <a:pt x="0" y="0"/>
                </a:lnTo>
                <a:close/>
              </a:path>
            </a:pathLst>
          </a:custGeom>
          <a:blipFill>
            <a:blip r:embed="rId3"/>
            <a:stretch>
              <a:fillRect/>
            </a:stretch>
          </a:blipFill>
        </p:spPr>
      </p:sp>
      <p:grpSp>
        <p:nvGrpSpPr>
          <p:cNvPr id="6" name="Group 6"/>
          <p:cNvGrpSpPr>
            <a:grpSpLocks noChangeAspect="1"/>
          </p:cNvGrpSpPr>
          <p:nvPr/>
        </p:nvGrpSpPr>
        <p:grpSpPr>
          <a:xfrm>
            <a:off x="17259300" y="9346121"/>
            <a:ext cx="951812" cy="993584"/>
            <a:chOff x="0" y="0"/>
            <a:chExt cx="1526832" cy="1593850"/>
          </a:xfrm>
        </p:grpSpPr>
        <p:sp>
          <p:nvSpPr>
            <p:cNvPr id="7" name="Freeform 7"/>
            <p:cNvSpPr/>
            <p:nvPr/>
          </p:nvSpPr>
          <p:spPr>
            <a:xfrm>
              <a:off x="446151" y="1074801"/>
              <a:ext cx="248793" cy="455549"/>
            </a:xfrm>
            <a:custGeom>
              <a:avLst/>
              <a:gdLst/>
              <a:ahLst/>
              <a:cxnLst/>
              <a:rect l="l" t="t" r="r" b="b"/>
              <a:pathLst>
                <a:path w="248793" h="455549">
                  <a:moveTo>
                    <a:pt x="0" y="455549"/>
                  </a:moveTo>
                  <a:lnTo>
                    <a:pt x="0" y="0"/>
                  </a:lnTo>
                  <a:lnTo>
                    <a:pt x="248793" y="0"/>
                  </a:lnTo>
                  <a:lnTo>
                    <a:pt x="248793" y="455549"/>
                  </a:lnTo>
                  <a:lnTo>
                    <a:pt x="0" y="455549"/>
                  </a:lnTo>
                  <a:close/>
                </a:path>
              </a:pathLst>
            </a:custGeom>
            <a:solidFill>
              <a:srgbClr val="000000"/>
            </a:solidFill>
          </p:spPr>
        </p:sp>
        <p:sp>
          <p:nvSpPr>
            <p:cNvPr id="8" name="Freeform 8"/>
            <p:cNvSpPr/>
            <p:nvPr/>
          </p:nvSpPr>
          <p:spPr>
            <a:xfrm>
              <a:off x="828802" y="939546"/>
              <a:ext cx="256794" cy="590804"/>
            </a:xfrm>
            <a:custGeom>
              <a:avLst/>
              <a:gdLst/>
              <a:ahLst/>
              <a:cxnLst/>
              <a:rect l="l" t="t" r="r" b="b"/>
              <a:pathLst>
                <a:path w="256794" h="590804">
                  <a:moveTo>
                    <a:pt x="0" y="0"/>
                  </a:moveTo>
                  <a:lnTo>
                    <a:pt x="256794" y="0"/>
                  </a:lnTo>
                  <a:lnTo>
                    <a:pt x="256794" y="590804"/>
                  </a:lnTo>
                  <a:lnTo>
                    <a:pt x="0" y="590804"/>
                  </a:lnTo>
                  <a:close/>
                </a:path>
              </a:pathLst>
            </a:custGeom>
            <a:solidFill>
              <a:srgbClr val="231F20"/>
            </a:solidFill>
          </p:spPr>
        </p:sp>
        <p:sp>
          <p:nvSpPr>
            <p:cNvPr id="9" name="Freeform 9"/>
            <p:cNvSpPr/>
            <p:nvPr/>
          </p:nvSpPr>
          <p:spPr>
            <a:xfrm>
              <a:off x="1221486" y="704342"/>
              <a:ext cx="241681" cy="826008"/>
            </a:xfrm>
            <a:custGeom>
              <a:avLst/>
              <a:gdLst/>
              <a:ahLst/>
              <a:cxnLst/>
              <a:rect l="l" t="t" r="r" b="b"/>
              <a:pathLst>
                <a:path w="241681" h="826008">
                  <a:moveTo>
                    <a:pt x="0" y="0"/>
                  </a:moveTo>
                  <a:lnTo>
                    <a:pt x="241681" y="0"/>
                  </a:lnTo>
                  <a:lnTo>
                    <a:pt x="241681" y="826008"/>
                  </a:lnTo>
                  <a:lnTo>
                    <a:pt x="0" y="826008"/>
                  </a:lnTo>
                  <a:close/>
                </a:path>
              </a:pathLst>
            </a:custGeom>
            <a:solidFill>
              <a:srgbClr val="000000"/>
            </a:solidFill>
          </p:spPr>
        </p:sp>
        <p:sp>
          <p:nvSpPr>
            <p:cNvPr id="10" name="Freeform 10"/>
            <p:cNvSpPr/>
            <p:nvPr/>
          </p:nvSpPr>
          <p:spPr>
            <a:xfrm>
              <a:off x="63373" y="63500"/>
              <a:ext cx="1399921" cy="977011"/>
            </a:xfrm>
            <a:custGeom>
              <a:avLst/>
              <a:gdLst/>
              <a:ahLst/>
              <a:cxnLst/>
              <a:rect l="l" t="t" r="r" b="b"/>
              <a:pathLst>
                <a:path w="1399921" h="977011">
                  <a:moveTo>
                    <a:pt x="127" y="929132"/>
                  </a:moveTo>
                  <a:cubicBezTo>
                    <a:pt x="127" y="929132"/>
                    <a:pt x="654685" y="841248"/>
                    <a:pt x="1102741" y="250317"/>
                  </a:cubicBezTo>
                  <a:lnTo>
                    <a:pt x="956691" y="155194"/>
                  </a:lnTo>
                  <a:lnTo>
                    <a:pt x="1399921" y="0"/>
                  </a:lnTo>
                  <a:lnTo>
                    <a:pt x="1399921" y="464566"/>
                  </a:lnTo>
                  <a:lnTo>
                    <a:pt x="1279017" y="360426"/>
                  </a:lnTo>
                  <a:cubicBezTo>
                    <a:pt x="1279017" y="360426"/>
                    <a:pt x="730123" y="977011"/>
                    <a:pt x="0" y="929132"/>
                  </a:cubicBezTo>
                  <a:close/>
                </a:path>
              </a:pathLst>
            </a:custGeom>
            <a:solidFill>
              <a:srgbClr val="000000"/>
            </a:solidFill>
          </p:spPr>
        </p:sp>
      </p:grpSp>
      <p:sp>
        <p:nvSpPr>
          <p:cNvPr id="11" name="Freeform 11"/>
          <p:cNvSpPr/>
          <p:nvPr/>
        </p:nvSpPr>
        <p:spPr>
          <a:xfrm>
            <a:off x="14942619" y="756753"/>
            <a:ext cx="861076" cy="899296"/>
          </a:xfrm>
          <a:custGeom>
            <a:avLst/>
            <a:gdLst/>
            <a:ahLst/>
            <a:cxnLst/>
            <a:rect l="l" t="t" r="r" b="b"/>
            <a:pathLst>
              <a:path w="861076" h="899296">
                <a:moveTo>
                  <a:pt x="0" y="0"/>
                </a:moveTo>
                <a:lnTo>
                  <a:pt x="861076" y="0"/>
                </a:lnTo>
                <a:lnTo>
                  <a:pt x="861076" y="899296"/>
                </a:lnTo>
                <a:lnTo>
                  <a:pt x="0" y="89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3910165" y="268288"/>
            <a:ext cx="10467669" cy="1368424"/>
          </a:xfrm>
          <a:prstGeom prst="rect">
            <a:avLst/>
          </a:prstGeom>
        </p:spPr>
        <p:txBody>
          <a:bodyPr lIns="0" tIns="0" rIns="0" bIns="0" rtlCol="0" anchor="t">
            <a:spAutoFit/>
          </a:bodyPr>
          <a:lstStyle/>
          <a:p>
            <a:pPr algn="l">
              <a:lnSpc>
                <a:spcPts val="11200"/>
              </a:lnSpc>
            </a:pPr>
            <a:r>
              <a:rPr lang="en-US" sz="8000">
                <a:solidFill>
                  <a:srgbClr val="000000"/>
                </a:solidFill>
                <a:latin typeface="Canva Sans Bold"/>
              </a:rPr>
              <a:t>Domain Knowledge</a:t>
            </a:r>
          </a:p>
        </p:txBody>
      </p:sp>
      <p:sp>
        <p:nvSpPr>
          <p:cNvPr id="13" name="TextBox 13"/>
          <p:cNvSpPr txBox="1"/>
          <p:nvPr/>
        </p:nvSpPr>
        <p:spPr>
          <a:xfrm>
            <a:off x="638159" y="2765996"/>
            <a:ext cx="16115624" cy="1710642"/>
          </a:xfrm>
          <a:prstGeom prst="rect">
            <a:avLst/>
          </a:prstGeom>
        </p:spPr>
        <p:txBody>
          <a:bodyPr lIns="0" tIns="0" rIns="0" bIns="0" rtlCol="0" anchor="t">
            <a:spAutoFit/>
          </a:bodyPr>
          <a:lstStyle/>
          <a:p>
            <a:pPr algn="l">
              <a:lnSpc>
                <a:spcPts val="3397"/>
              </a:lnSpc>
            </a:pPr>
            <a:r>
              <a:rPr lang="en-US" sz="2461">
                <a:solidFill>
                  <a:srgbClr val="000000"/>
                </a:solidFill>
                <a:latin typeface="Canva Sans"/>
              </a:rPr>
              <a:t>The Gemological Institute of America (GIA) evaluates diamond colors according to a grading system ranging from D (colorless) to Z (light yellow or brown). The differences between these color grades are often subtle and imperceptible to the untrained eye, yet they have a significant impact on the quality and price of the diamond.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953</Words>
  <Application>Microsoft Office PowerPoint</Application>
  <PresentationFormat>Custom</PresentationFormat>
  <Paragraphs>155</Paragraphs>
  <Slides>37</Slides>
  <Notes>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Calibri</vt:lpstr>
      <vt:lpstr>Canva Sans Semi-Bold</vt:lpstr>
      <vt:lpstr>Arial</vt:lpstr>
      <vt:lpstr>Canva Sans</vt:lpstr>
      <vt:lpstr>Fascinate Bold</vt:lpstr>
      <vt:lpstr>Canva Sans Bold</vt:lpstr>
      <vt:lpstr>Brittany</vt:lpstr>
      <vt:lpstr>Montserrat Bold</vt:lpstr>
      <vt:lpstr>Janmeid</vt:lpstr>
      <vt:lpstr>Bisdak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نسخة من portfolio.pdf</dc:title>
  <dc:creator>Pc</dc:creator>
  <cp:lastModifiedBy>Pc</cp:lastModifiedBy>
  <cp:revision>2</cp:revision>
  <dcterms:created xsi:type="dcterms:W3CDTF">2006-08-16T00:00:00Z</dcterms:created>
  <dcterms:modified xsi:type="dcterms:W3CDTF">2024-05-18T16:14:36Z</dcterms:modified>
  <dc:identifier>DAGFgZ23I0w</dc:identifier>
</cp:coreProperties>
</file>